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147483376" r:id="rId2"/>
    <p:sldId id="2147483378" r:id="rId3"/>
    <p:sldId id="2147483380" r:id="rId4"/>
    <p:sldId id="261" r:id="rId5"/>
    <p:sldId id="2147483382" r:id="rId6"/>
    <p:sldId id="2147483381" r:id="rId7"/>
  </p:sldIdLst>
  <p:sldSz cx="18288000" cy="10287000"/>
  <p:notesSz cx="6858000" cy="9144000"/>
  <p:embeddedFontLst>
    <p:embeddedFont>
      <p:font typeface="Arial Nova" panose="020B0504020202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8380D38-B613-6109-27A4-BE1EB891D19C}" name="Luna, Francia" initials="FL" userId="S::Francia.Luna@ingrammicro.com::23f691cf-b372-46db-a6cf-4b52b3fbf7e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820705"/>
    <a:srgbClr val="CBAE67"/>
    <a:srgbClr val="005F3A"/>
    <a:srgbClr val="3C3923"/>
    <a:srgbClr val="3B392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 autoAdjust="0"/>
    <p:restoredTop sz="96247" autoAdjust="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A67FF-D6C9-1447-A5A3-11FFEC236EFE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0579D-E742-DB45-9CEA-EC2D59376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09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B997C-48EF-BA62-68F5-E680542F2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C724C-1F1E-311E-1990-054E7FF56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F9614-484B-9642-7079-97DE3A134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Presales Activities for UiPath and Microsoft Dynamics Services</a:t>
            </a:r>
          </a:p>
          <a:p>
            <a:r>
              <a:rPr lang="en-US" dirty="0"/>
              <a:t>Tailored Solutions and Demonstrations: Conduct discovery sessions to understand client-specific needs, design tailored solutions or Proofs of Concept (</a:t>
            </a:r>
            <a:r>
              <a:rPr lang="en-US" dirty="0" err="1"/>
              <a:t>PoCs</a:t>
            </a:r>
            <a:r>
              <a:rPr lang="en-US" dirty="0"/>
              <a:t>), and showcase how UiPath or Dynamics 365 addresses pain points with automation and system optimization.</a:t>
            </a:r>
          </a:p>
          <a:p>
            <a:endParaRPr lang="en-US" dirty="0"/>
          </a:p>
          <a:p>
            <a:r>
              <a:rPr lang="en-US" dirty="0"/>
              <a:t>ROI-Driven Business Cases: Build compelling business cases highlighting cost savings, efficiency improvements, and measurable ROI to demonstrate the value of automation or ERP/CRM solutions.</a:t>
            </a:r>
          </a:p>
          <a:p>
            <a:endParaRPr lang="en-US" dirty="0"/>
          </a:p>
          <a:p>
            <a:r>
              <a:rPr lang="en-US" dirty="0"/>
              <a:t>Seamless Integration and Roadmap Planning: Provide detailed integration strategies with existing systems and propose phased implementation roadmaps, ensuring scalability and smooth adoption through training and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C6D81-FCFC-FC0C-231C-8646FEDA8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0579D-E742-DB45-9CEA-EC2D593769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56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2FC4C-4B28-58B0-2F07-463833C8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8C18D-D2AA-71F1-6181-1D9C7071E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290B6-A395-818A-9B76-146EF74D7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Offerings</a:t>
            </a:r>
          </a:p>
          <a:p>
            <a:r>
              <a:rPr lang="en-US" b="1" dirty="0"/>
              <a:t>1. Strategic Business Growth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Presales Support</a:t>
            </a:r>
            <a:r>
              <a:rPr lang="en-US" dirty="0"/>
              <a:t>: Equip your team with technical expertise and solution design assistance to drive client acquisition and retention.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Tailored Marketing Enablement</a:t>
            </a:r>
            <a:r>
              <a:rPr lang="en-US" dirty="0"/>
              <a:t>: Provide impactful content, case studies, and demos to position your RPA and AI solutions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Strategy Alignment</a:t>
            </a:r>
            <a:r>
              <a:rPr lang="en-US" dirty="0"/>
              <a:t>: Collaborate to craft customized strategies that align with your clients' business goals and drive long-term growth.</a:t>
            </a:r>
          </a:p>
          <a:p>
            <a:r>
              <a:rPr lang="en-US" b="1" dirty="0"/>
              <a:t>2. Intelligent Automation Solutions Using Robotic Process Automation (RPA)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Process Discovery &amp; Optimization</a:t>
            </a:r>
            <a:r>
              <a:rPr lang="en-US" dirty="0"/>
              <a:t>: Identify automation opportunities and streamline workflows with tools like UiPath and other RPA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Scalable RPA Implementation</a:t>
            </a:r>
            <a:r>
              <a:rPr lang="en-US" dirty="0"/>
              <a:t>: Deploy efficient, scalable automation solutions tailored to diverse business processes and industry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Ongoing RPA Management</a:t>
            </a:r>
            <a:r>
              <a:rPr lang="en-US" dirty="0"/>
              <a:t>: Offer monitoring, optimization, and enhancements to ensure continuous value from automation initiatives.</a:t>
            </a:r>
          </a:p>
          <a:p>
            <a:r>
              <a:rPr lang="en-US" b="1" dirty="0"/>
              <a:t>3. Advanced Analytics &amp; AI Consulting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 AI Solutions</a:t>
            </a:r>
            <a:r>
              <a:rPr lang="en-US" dirty="0"/>
              <a:t>: Design and deploy AI-driven applications using Microsoft AI tools for vision, speech, language, and generative 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Analytics Enablement</a:t>
            </a:r>
            <a:r>
              <a:rPr lang="en-US" dirty="0"/>
              <a:t>: Unlock actionable insights from data through advanced analytics and predictive modeling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Comprehensive Managed Services</a:t>
            </a:r>
            <a:r>
              <a:rPr lang="en-US" dirty="0"/>
              <a:t>: Provide ongoing support for AI and analytics deployments, ensuring performance, reliability, and scalability.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21C04-38FB-C197-53A5-983DF1DFA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0579D-E742-DB45-9CEA-EC2D593769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7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2FC4C-4B28-58B0-2F07-463833C8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8C18D-D2AA-71F1-6181-1D9C7071E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290B6-A395-818A-9B76-146EF74D7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Professional services for **UiPath implementations** involve a suite of offerings designed to help organizations effectively deploy, customize, and scale **Robotic Process Automation (RPA)** solutions. These services typically encompass the full lifecycle of automation projects, from initial assessment and strategy to implementation, training, and ongoing support. Here's what these services often include: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**1. Strategy and Assessment**</a:t>
            </a:r>
          </a:p>
          <a:p>
            <a:r>
              <a:rPr lang="en-US" dirty="0"/>
              <a:t>   - **RPA Readiness Assessment:**  </a:t>
            </a:r>
          </a:p>
          <a:p>
            <a:r>
              <a:rPr lang="en-US" dirty="0"/>
              <a:t>     Evaluating the organization's processes to identify automation opportunities and determine readiness for RPA adoption.</a:t>
            </a:r>
          </a:p>
          <a:p>
            <a:r>
              <a:rPr lang="en-US" dirty="0"/>
              <a:t>   - **Automation Roadmap:**  </a:t>
            </a:r>
          </a:p>
          <a:p>
            <a:r>
              <a:rPr lang="en-US" dirty="0"/>
              <a:t>     Developing a strategic plan that aligns with business goals, prioritizes processes for automation, and outlines timelines.</a:t>
            </a:r>
          </a:p>
          <a:p>
            <a:r>
              <a:rPr lang="en-US" dirty="0"/>
              <a:t>   - **ROI Analysis:**  </a:t>
            </a:r>
          </a:p>
          <a:p>
            <a:r>
              <a:rPr lang="en-US" dirty="0"/>
              <a:t>     Assessing the cost-benefit and potential return on investment of UiPath implementations.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**2. Process Identification and Design**</a:t>
            </a:r>
          </a:p>
          <a:p>
            <a:r>
              <a:rPr lang="en-US" dirty="0"/>
              <a:t>   - **Process Discovery:**  </a:t>
            </a:r>
          </a:p>
          <a:p>
            <a:r>
              <a:rPr lang="en-US" dirty="0"/>
              <a:t>     Using tools like UiPath Task Capture or Automation Hub to document and analyze processes suitable for automation.</a:t>
            </a:r>
          </a:p>
          <a:p>
            <a:r>
              <a:rPr lang="en-US" dirty="0"/>
              <a:t>   - **Process Mapping and Reengineering:**  </a:t>
            </a:r>
          </a:p>
          <a:p>
            <a:r>
              <a:rPr lang="en-US" dirty="0"/>
              <a:t>     Designing workflows that optimize existing processes for automation.</a:t>
            </a:r>
          </a:p>
          <a:p>
            <a:r>
              <a:rPr lang="en-US" dirty="0"/>
              <a:t>   - **Business Case Development:**  </a:t>
            </a:r>
          </a:p>
          <a:p>
            <a:r>
              <a:rPr lang="en-US" dirty="0"/>
              <a:t>     Creating detailed cases to justify automation initiatives, including cost savings, efficiency gains, and compliance improvements.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**3. UiPath Implementation and Development**</a:t>
            </a:r>
          </a:p>
          <a:p>
            <a:r>
              <a:rPr lang="en-US" dirty="0"/>
              <a:t>   - **RPA Solution Development:**  </a:t>
            </a:r>
          </a:p>
          <a:p>
            <a:r>
              <a:rPr lang="en-US" dirty="0"/>
              <a:t>     Building automation workflows using UiPath Studio or </a:t>
            </a:r>
            <a:r>
              <a:rPr lang="en-US" dirty="0" err="1"/>
              <a:t>StudioX</a:t>
            </a:r>
            <a:r>
              <a:rPr lang="en-US" dirty="0"/>
              <a:t> tailored to specific business needs.</a:t>
            </a:r>
          </a:p>
          <a:p>
            <a:r>
              <a:rPr lang="en-US" dirty="0"/>
              <a:t>   - **Integration Services:**  </a:t>
            </a:r>
          </a:p>
          <a:p>
            <a:r>
              <a:rPr lang="en-US" dirty="0"/>
              <a:t>     Connecting UiPath robots with third-party applications, databases, APIs, and legacy systems.</a:t>
            </a:r>
          </a:p>
          <a:p>
            <a:r>
              <a:rPr lang="en-US" dirty="0"/>
              <a:t>   - **Orchestration:**  </a:t>
            </a:r>
          </a:p>
          <a:p>
            <a:r>
              <a:rPr lang="en-US" dirty="0"/>
              <a:t>     Deploying and managing robots using UiPath Orchestrator for centralized control, monitoring, and scheduling.</a:t>
            </a:r>
          </a:p>
          <a:p>
            <a:r>
              <a:rPr lang="en-US" dirty="0"/>
              <a:t>   - **Testing and Validation:**  </a:t>
            </a:r>
          </a:p>
          <a:p>
            <a:r>
              <a:rPr lang="en-US" dirty="0"/>
              <a:t>     Conducting rigorous testing to ensure robots perform as expected, including user acceptance testing (UAT).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**4. Deployment and Scaling**</a:t>
            </a:r>
          </a:p>
          <a:p>
            <a:r>
              <a:rPr lang="en-US" dirty="0"/>
              <a:t>   - **Pilot Deployment:**  </a:t>
            </a:r>
          </a:p>
          <a:p>
            <a:r>
              <a:rPr lang="en-US" dirty="0"/>
              <a:t>     Rolling out initial automations to test feasibility and effectiveness in a controlled environment.</a:t>
            </a:r>
          </a:p>
          <a:p>
            <a:r>
              <a:rPr lang="en-US" dirty="0"/>
              <a:t>   - **Enterprise Rollout:**  </a:t>
            </a:r>
          </a:p>
          <a:p>
            <a:r>
              <a:rPr lang="en-US" dirty="0"/>
              <a:t>     Scaling RPA solutions across departments, geographies, or the entire organization.</a:t>
            </a:r>
          </a:p>
          <a:p>
            <a:r>
              <a:rPr lang="en-US" dirty="0"/>
              <a:t>   - **Hybrid Implementations:**  </a:t>
            </a:r>
          </a:p>
          <a:p>
            <a:r>
              <a:rPr lang="en-US" dirty="0"/>
              <a:t>     Combining attended and unattended automation to maximize flexibility and efficiency.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**5. Training and Change Management**</a:t>
            </a:r>
          </a:p>
          <a:p>
            <a:r>
              <a:rPr lang="en-US" dirty="0"/>
              <a:t>   - **Employee Training:**  </a:t>
            </a:r>
          </a:p>
          <a:p>
            <a:r>
              <a:rPr lang="en-US" dirty="0"/>
              <a:t>     Educating employees on using UiPath tools, including Studio, Orchestrator, and Assistant.</a:t>
            </a:r>
          </a:p>
          <a:p>
            <a:r>
              <a:rPr lang="en-US" dirty="0"/>
              <a:t>   - **Citizen Developer Enablement:**  </a:t>
            </a:r>
          </a:p>
          <a:p>
            <a:r>
              <a:rPr lang="en-US" dirty="0"/>
              <a:t>     Empowering non-technical users to create simple automations with tools like UiPath </a:t>
            </a:r>
            <a:r>
              <a:rPr lang="en-US" dirty="0" err="1"/>
              <a:t>StudioX</a:t>
            </a:r>
            <a:r>
              <a:rPr lang="en-US" dirty="0"/>
              <a:t>.</a:t>
            </a:r>
          </a:p>
          <a:p>
            <a:r>
              <a:rPr lang="en-US" dirty="0"/>
              <a:t>   - **Change Management:**  </a:t>
            </a:r>
          </a:p>
          <a:p>
            <a:r>
              <a:rPr lang="en-US" dirty="0"/>
              <a:t>     Supporting organizational change to ensure acceptance and seamless integration of automation into workflows.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**6. Governance and Compliance**</a:t>
            </a:r>
          </a:p>
          <a:p>
            <a:r>
              <a:rPr lang="en-US" dirty="0"/>
              <a:t>   - **RPA Governance Framework:**  </a:t>
            </a:r>
          </a:p>
          <a:p>
            <a:r>
              <a:rPr lang="en-US" dirty="0"/>
              <a:t>     Establishing guidelines for robot development, deployment, and monitoring to ensure consistency and scalability.</a:t>
            </a:r>
          </a:p>
          <a:p>
            <a:r>
              <a:rPr lang="en-US" dirty="0"/>
              <a:t>   - **Security and Compliance:**  </a:t>
            </a:r>
          </a:p>
          <a:p>
            <a:r>
              <a:rPr lang="en-US" dirty="0"/>
              <a:t>     Implementing measures to protect sensitive data and comply with industry regulations like GDPR, HIPAA, or SOX.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**7. Support and Maintenance**</a:t>
            </a:r>
          </a:p>
          <a:p>
            <a:r>
              <a:rPr lang="en-US" dirty="0"/>
              <a:t>   - **Ongoing Monitoring:**  </a:t>
            </a:r>
          </a:p>
          <a:p>
            <a:r>
              <a:rPr lang="en-US" dirty="0"/>
              <a:t>     Proactively monitoring robot performance and ensuring uptime.</a:t>
            </a:r>
          </a:p>
          <a:p>
            <a:r>
              <a:rPr lang="en-US" dirty="0"/>
              <a:t>   - **Incident Management:**  </a:t>
            </a:r>
          </a:p>
          <a:p>
            <a:r>
              <a:rPr lang="en-US" dirty="0"/>
              <a:t>     Addressing any issues or failures in automated workflows.</a:t>
            </a:r>
          </a:p>
          <a:p>
            <a:r>
              <a:rPr lang="en-US" dirty="0"/>
              <a:t>   - **Enhancements and Updates:**  </a:t>
            </a:r>
          </a:p>
          <a:p>
            <a:r>
              <a:rPr lang="en-US" dirty="0"/>
              <a:t>     Regularly improving automations based on user feedback and business needs.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**8. Advanced Capabilities**</a:t>
            </a:r>
          </a:p>
          <a:p>
            <a:r>
              <a:rPr lang="en-US" dirty="0"/>
              <a:t>   - **AI Integration:**  </a:t>
            </a:r>
          </a:p>
          <a:p>
            <a:r>
              <a:rPr lang="en-US" dirty="0"/>
              <a:t>     Incorporating UiPath AI Center or Document Understanding to enable intelligent automation, such as natural language processing or image recognition.</a:t>
            </a:r>
          </a:p>
          <a:p>
            <a:r>
              <a:rPr lang="en-US" dirty="0"/>
              <a:t>   - **Process Mining:**  </a:t>
            </a:r>
          </a:p>
          <a:p>
            <a:r>
              <a:rPr lang="en-US" dirty="0"/>
              <a:t>     Using UiPath Process Mining to identify inefficiencies and further automation opportunities.</a:t>
            </a:r>
          </a:p>
          <a:p>
            <a:r>
              <a:rPr lang="en-US" dirty="0"/>
              <a:t>   - **Analytics and Insights:**  </a:t>
            </a:r>
          </a:p>
          <a:p>
            <a:r>
              <a:rPr lang="en-US" dirty="0"/>
              <a:t>     Leveraging UiPath Insights for advanced analytics on RPA performance and business impact.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**Typical Deliverables**</a:t>
            </a:r>
          </a:p>
          <a:p>
            <a:r>
              <a:rPr lang="en-US" dirty="0"/>
              <a:t>1. **Automation Strategy Document:**  </a:t>
            </a:r>
          </a:p>
          <a:p>
            <a:r>
              <a:rPr lang="en-US" dirty="0"/>
              <a:t>   Outlines the approach, processes, and goals for RPA implementation.</a:t>
            </a:r>
          </a:p>
          <a:p>
            <a:r>
              <a:rPr lang="en-US" dirty="0"/>
              <a:t>2. **Developed Workflows:**  </a:t>
            </a:r>
          </a:p>
          <a:p>
            <a:r>
              <a:rPr lang="en-US" dirty="0"/>
              <a:t>   Ready-to-deploy automated workflows.</a:t>
            </a:r>
          </a:p>
          <a:p>
            <a:r>
              <a:rPr lang="en-US" dirty="0"/>
              <a:t>3. **Governance Framework:**  </a:t>
            </a:r>
          </a:p>
          <a:p>
            <a:r>
              <a:rPr lang="en-US" dirty="0"/>
              <a:t>   Documentation for standards, security, and best practices.</a:t>
            </a:r>
          </a:p>
          <a:p>
            <a:r>
              <a:rPr lang="en-US" dirty="0"/>
              <a:t>4. **Training Materials:**  </a:t>
            </a:r>
          </a:p>
          <a:p>
            <a:r>
              <a:rPr lang="en-US" dirty="0"/>
              <a:t>   Guides and modules for end-users and developers.</a:t>
            </a:r>
          </a:p>
          <a:p>
            <a:r>
              <a:rPr lang="en-US" dirty="0"/>
              <a:t>5. **Performance Reports:**  </a:t>
            </a:r>
          </a:p>
          <a:p>
            <a:r>
              <a:rPr lang="en-US" dirty="0"/>
              <a:t>   Metrics and KPIs demonstrating automation success and areas for improvement.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### **Why Engage Professional Services?**</a:t>
            </a:r>
          </a:p>
          <a:p>
            <a:r>
              <a:rPr lang="en-US" dirty="0"/>
              <a:t>Professional UiPath implementation services ensure:</a:t>
            </a:r>
          </a:p>
          <a:p>
            <a:r>
              <a:rPr lang="en-US" dirty="0"/>
              <a:t>- Efficient use of UiPath’s tools and capabilities.</a:t>
            </a:r>
          </a:p>
          <a:p>
            <a:r>
              <a:rPr lang="en-US" dirty="0"/>
              <a:t>- Faster time-to-value with automation.</a:t>
            </a:r>
          </a:p>
          <a:p>
            <a:r>
              <a:rPr lang="en-US" dirty="0"/>
              <a:t>- Reduction in risks associated with RPA deployment.</a:t>
            </a:r>
          </a:p>
          <a:p>
            <a:r>
              <a:rPr lang="en-US" dirty="0"/>
              <a:t>- A sustainable and scalable RPA program aligned with business needs.</a:t>
            </a:r>
          </a:p>
          <a:p>
            <a:endParaRPr lang="en-US" dirty="0"/>
          </a:p>
          <a:p>
            <a:r>
              <a:rPr lang="en-US" dirty="0"/>
              <a:t>Would you like suggestions on vendors or additional insights into pricing and timelines for these services?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21C04-38FB-C197-53A5-983DF1DFA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0579D-E742-DB45-9CEA-EC2D593769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Microsoft Cloud Services Offered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Azure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Cloud Strategy &amp; Assessment</a:t>
            </a:r>
            <a:r>
              <a:rPr lang="en-US" dirty="0"/>
              <a:t>: Evaluate your client's current infrastructure to recommend optimal Azure solutions.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Migration Services</a:t>
            </a:r>
            <a:r>
              <a:rPr lang="en-US" dirty="0"/>
              <a:t>: Seamless migration of applications, data, and workloads to Azure with minimal downtime.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Cost Optimization</a:t>
            </a:r>
            <a:r>
              <a:rPr lang="en-US" dirty="0"/>
              <a:t>: Continuous monitoring and optimization to reduce costs and improve resource utilization.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Managed Services</a:t>
            </a:r>
            <a:r>
              <a:rPr lang="en-US" dirty="0"/>
              <a:t>: End-to-end cloud management, monitoring, and security compliance.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Microsoft Dynamics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Implementation</a:t>
            </a:r>
            <a:r>
              <a:rPr lang="en-US" dirty="0"/>
              <a:t>: Configure Dynamics 365 to align with your client's business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Customization</a:t>
            </a:r>
            <a:r>
              <a:rPr lang="en-US" dirty="0"/>
              <a:t>: Develop custom modules, workflows, and dashboards tailored to specific needs.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</a:t>
            </a:r>
            <a:r>
              <a:rPr lang="en-US" dirty="0"/>
              <a:t>: Connect Dynamics with ERP, CRM, and third-party tools to ensure a unified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Training &amp; Support</a:t>
            </a:r>
            <a:r>
              <a:rPr lang="en-US" dirty="0"/>
              <a:t>: Empower teams to maximize productivity with hands-on training and ongoing support.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Platform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App Development</a:t>
            </a:r>
            <a:r>
              <a:rPr lang="en-US" dirty="0"/>
              <a:t>: Leverage </a:t>
            </a:r>
            <a:r>
              <a:rPr lang="en-US" b="1" dirty="0"/>
              <a:t>Power Apps</a:t>
            </a:r>
            <a:r>
              <a:rPr lang="en-US" dirty="0"/>
              <a:t> to create low-code custom applications tailored to business needs.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Process Automation</a:t>
            </a:r>
            <a:r>
              <a:rPr lang="en-US" dirty="0"/>
              <a:t>: Use </a:t>
            </a:r>
            <a:r>
              <a:rPr lang="en-US" b="1" dirty="0"/>
              <a:t>Power Automate</a:t>
            </a:r>
            <a:r>
              <a:rPr lang="en-US" dirty="0"/>
              <a:t> to streamline workflows, reduce manual intervention, and improve efficiency.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Data Analysis</a:t>
            </a:r>
            <a:r>
              <a:rPr lang="en-US" dirty="0"/>
              <a:t>: Integrate with Power BI for detailed reporting and insights.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AI Builder</a:t>
            </a:r>
            <a:r>
              <a:rPr lang="en-US" dirty="0"/>
              <a:t>: Enable AI-driven capabilities to automate complex processes and gain predictive insights.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Collaboration</a:t>
            </a:r>
            <a:r>
              <a:rPr lang="en-US" dirty="0"/>
              <a:t>: Enhance teamwork with </a:t>
            </a:r>
            <a:r>
              <a:rPr lang="en-US" b="1" dirty="0"/>
              <a:t>Power Virtual Agents</a:t>
            </a:r>
            <a:r>
              <a:rPr lang="en-US" dirty="0"/>
              <a:t> for creating intelligent chatbots and automating customer interactions.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Artificial Intelligence and Machine Learning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Services Offered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 Strategy &amp; Consulting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AI Readiness Assessment</a:t>
            </a:r>
            <a:r>
              <a:rPr lang="en-US" dirty="0"/>
              <a:t>: Evaluate your client’s current capabilities and readiness for AI integration.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Use Case Identification</a:t>
            </a:r>
            <a:r>
              <a:rPr lang="en-US" dirty="0"/>
              <a:t>: Identify impactful business use cases for AI and ML adoption tailored to the client’s goals.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Azure AI &amp; OpenAI Services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Custom AI Models</a:t>
            </a:r>
            <a:r>
              <a:rPr lang="en-US" dirty="0"/>
              <a:t>: Develop AI solutions for vision, speech, and language processing, leveraging Azure AI and OpenAI models like GPT and DALL·E.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Generative AI Applications</a:t>
            </a:r>
            <a:r>
              <a:rPr lang="en-US" dirty="0"/>
              <a:t>: Implement generative AI to streamline tasks such as content creation, summarization, and ideation.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&amp; Deployment</a:t>
            </a:r>
            <a:r>
              <a:rPr lang="en-US" dirty="0"/>
              <a:t>: Seamlessly integrate AI into existing applications and workflows.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Data Preparation &amp; Training</a:t>
            </a:r>
            <a:r>
              <a:rPr lang="en-US" dirty="0"/>
              <a:t>: Clean, organize, and prepare data for effective AI model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Copilot Integration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Microsoft 365 AI Integration</a:t>
            </a:r>
            <a:r>
              <a:rPr lang="en-US" dirty="0"/>
              <a:t>: Deploy and customize </a:t>
            </a:r>
            <a:r>
              <a:rPr lang="en-US" b="1" dirty="0"/>
              <a:t>Copilot</a:t>
            </a:r>
            <a:r>
              <a:rPr lang="en-US" dirty="0"/>
              <a:t> to enhance productivity in apps like Word, Excel, PowerPoint, and Teams.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Workflow Automation</a:t>
            </a:r>
            <a:r>
              <a:rPr lang="en-US" dirty="0"/>
              <a:t>: Automate repetitive tasks, generate insights, and drive collaboration with Copilot capabilities.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User Training</a:t>
            </a:r>
            <a:r>
              <a:rPr lang="en-US" dirty="0"/>
              <a:t>: Train employees to maximize their productivity with AI-powered tools.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Ongoing Support &amp; Optimization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Performance Monitoring</a:t>
            </a:r>
            <a:r>
              <a:rPr lang="en-US" dirty="0"/>
              <a:t>: Continuously monitor AI tools for optimal performance and scalability.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Feature Updates</a:t>
            </a:r>
            <a:r>
              <a:rPr lang="en-US" dirty="0"/>
              <a:t>: Keep AI models and integrations up-to-date with the latest advancements in Microsoft AI.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083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2FC4C-4B28-58B0-2F07-463833C8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8C18D-D2AA-71F1-6181-1D9C7071E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290B6-A395-818A-9B76-146EF74D7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21C04-38FB-C197-53A5-983DF1DFA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0579D-E742-DB45-9CEA-EC2D593769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536E3CB-E036-6FFC-EC2B-9DF3AFDC1134}"/>
              </a:ext>
            </a:extLst>
          </p:cNvPr>
          <p:cNvSpPr txBox="1">
            <a:spLocks/>
          </p:cNvSpPr>
          <p:nvPr userDrawn="1"/>
        </p:nvSpPr>
        <p:spPr>
          <a:xfrm>
            <a:off x="11430000" y="9944100"/>
            <a:ext cx="6991970" cy="21542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1" dirty="0">
                <a:solidFill>
                  <a:schemeClr val="tx1"/>
                </a:solidFill>
                <a:latin typeface="Arial Nova" panose="020B0504020202020204" pitchFamily="34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Proprietary information of mquotient — Do not distribute or duplicate without mquotient's express written permission.</a:t>
            </a:r>
            <a:endParaRPr lang="en-US" sz="1000" b="0" i="1" dirty="0">
              <a:latin typeface="Arial Nova" panose="020B0504020202020204" pitchFamily="34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20032-3DFB-32AC-4D59-4C7AEC9EDF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68390" y="9722712"/>
            <a:ext cx="919610" cy="2213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1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3880-5924-3DF3-18ED-4F34BF91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6B2A213-20F4-847E-7E38-0F81B547B1FA}"/>
              </a:ext>
            </a:extLst>
          </p:cNvPr>
          <p:cNvGrpSpPr/>
          <p:nvPr/>
        </p:nvGrpSpPr>
        <p:grpSpPr>
          <a:xfrm>
            <a:off x="1" y="0"/>
            <a:ext cx="10604500" cy="10287000"/>
            <a:chOff x="0" y="0"/>
            <a:chExt cx="14139333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B1C8D175-9B39-9744-6D79-80A7E20DF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3622" b="13622"/>
            <a:stretch>
              <a:fillRect/>
            </a:stretch>
          </p:blipFill>
          <p:spPr>
            <a:xfrm>
              <a:off x="0" y="0"/>
              <a:ext cx="9426222" cy="4572000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08413C7-C447-AD50-1F1C-AD649643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384" r="22306"/>
            <a:stretch>
              <a:fillRect/>
            </a:stretch>
          </p:blipFill>
          <p:spPr>
            <a:xfrm>
              <a:off x="9426222" y="0"/>
              <a:ext cx="4713111" cy="9144000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B8051147-89A7-5195-928C-DC3955D92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688" r="25671"/>
            <a:stretch>
              <a:fillRect/>
            </a:stretch>
          </p:blipFill>
          <p:spPr>
            <a:xfrm>
              <a:off x="4713111" y="4572000"/>
              <a:ext cx="4713111" cy="4572000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6E814257-6608-00A1-1CBF-B4B25E9D2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757" r="26813"/>
            <a:stretch>
              <a:fillRect/>
            </a:stretch>
          </p:blipFill>
          <p:spPr>
            <a:xfrm>
              <a:off x="0" y="4572000"/>
              <a:ext cx="4713111" cy="9144000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51A2D46-91AB-1BDD-A0A8-9DF19EC8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3668" b="13668"/>
            <a:stretch>
              <a:fillRect/>
            </a:stretch>
          </p:blipFill>
          <p:spPr>
            <a:xfrm>
              <a:off x="4713111" y="9144000"/>
              <a:ext cx="9426222" cy="4572000"/>
            </a:xfrm>
            <a:prstGeom prst="rect">
              <a:avLst/>
            </a:prstGeom>
          </p:spPr>
        </p:pic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ACA0FA9-CE60-C752-4D48-58CE86D53705}"/>
              </a:ext>
            </a:extLst>
          </p:cNvPr>
          <p:cNvSpPr/>
          <p:nvPr/>
        </p:nvSpPr>
        <p:spPr>
          <a:xfrm>
            <a:off x="16992511" y="1028701"/>
            <a:ext cx="533581" cy="359113"/>
          </a:xfrm>
          <a:custGeom>
            <a:avLst/>
            <a:gdLst/>
            <a:ahLst/>
            <a:cxnLst/>
            <a:rect l="l" t="t" r="r" b="b"/>
            <a:pathLst>
              <a:path w="533581" h="359113">
                <a:moveTo>
                  <a:pt x="0" y="0"/>
                </a:moveTo>
                <a:lnTo>
                  <a:pt x="533580" y="0"/>
                </a:lnTo>
                <a:lnTo>
                  <a:pt x="533580" y="359113"/>
                </a:lnTo>
                <a:lnTo>
                  <a:pt x="0" y="359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7F750-74A5-2FBE-0D0D-6601A8E05EE6}"/>
              </a:ext>
            </a:extLst>
          </p:cNvPr>
          <p:cNvSpPr txBox="1"/>
          <p:nvPr/>
        </p:nvSpPr>
        <p:spPr>
          <a:xfrm>
            <a:off x="10927709" y="791474"/>
            <a:ext cx="6996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566">
              <a:defRPr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" panose="020B05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professional services to drive exceptional value and measurable outcomes.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8B9F07-3A7C-7379-48C4-1506FEF5A06A}"/>
              </a:ext>
            </a:extLst>
          </p:cNvPr>
          <p:cNvSpPr txBox="1"/>
          <p:nvPr/>
        </p:nvSpPr>
        <p:spPr>
          <a:xfrm>
            <a:off x="10781790" y="1896340"/>
            <a:ext cx="3612807" cy="3537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5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 &amp; Consult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38BBE-5AA5-311E-75C8-CAA7B3237CCC}"/>
              </a:ext>
            </a:extLst>
          </p:cNvPr>
          <p:cNvSpPr txBox="1"/>
          <p:nvPr/>
        </p:nvSpPr>
        <p:spPr>
          <a:xfrm>
            <a:off x="10791371" y="2336740"/>
            <a:ext cx="6832520" cy="11542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 defTabSz="1369955">
              <a:lnSpc>
                <a:spcPct val="150000"/>
              </a:lnSpc>
              <a:spcBef>
                <a:spcPts val="1200"/>
              </a:spcBef>
              <a:spcAft>
                <a:spcPts val="2697"/>
              </a:spcAft>
              <a:buClr>
                <a:srgbClr val="6D7B83"/>
              </a:buClr>
              <a:defRPr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504020202020204" pitchFamily="34" charset="0"/>
              </a:rPr>
              <a:t>Our consultants seamlessly integrate into your process discovery initiatives, helping clients identify business objectives and develop tailored solutions with Microsoft AI and UiPath tools. </a:t>
            </a:r>
            <a:endParaRPr lang="en-US" sz="1600" kern="0" dirty="0">
              <a:solidFill>
                <a:schemeClr val="tx1">
                  <a:lumMod val="95000"/>
                  <a:lumOff val="5000"/>
                </a:schemeClr>
              </a:solidFill>
              <a:latin typeface="Arial Nova" panose="020B0504020202020204" pitchFamily="34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83C3-2D15-1D54-47A9-2F75B8D3BB49}"/>
              </a:ext>
            </a:extLst>
          </p:cNvPr>
          <p:cNvSpPr txBox="1"/>
          <p:nvPr/>
        </p:nvSpPr>
        <p:spPr>
          <a:xfrm>
            <a:off x="10781789" y="4385763"/>
            <a:ext cx="3612807" cy="3537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5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OnDemand Services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D265F3-616F-1684-1E41-D3DCC500B089}"/>
              </a:ext>
            </a:extLst>
          </p:cNvPr>
          <p:cNvSpPr txBox="1"/>
          <p:nvPr/>
        </p:nvSpPr>
        <p:spPr>
          <a:xfrm>
            <a:off x="10769892" y="4992072"/>
            <a:ext cx="6812221" cy="7849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 defTabSz="1369955">
              <a:lnSpc>
                <a:spcPct val="150000"/>
              </a:lnSpc>
              <a:spcAft>
                <a:spcPts val="2697"/>
              </a:spcAft>
              <a:buClr>
                <a:srgbClr val="6D7B83"/>
              </a:buClr>
              <a:defRPr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504020202020204" pitchFamily="34" charset="0"/>
              </a:rPr>
              <a:t>Offer your clients rapid deployment of AI and automation solutions without the overhead of maintaining in-house experts</a:t>
            </a:r>
            <a:endParaRPr lang="en-US" sz="1600" kern="0" dirty="0">
              <a:solidFill>
                <a:schemeClr val="tx1">
                  <a:lumMod val="95000"/>
                  <a:lumOff val="5000"/>
                </a:schemeClr>
              </a:solidFill>
              <a:latin typeface="Arial Nova" panose="020B0504020202020204" pitchFamily="34" charset="0"/>
              <a:ea typeface="Helvetica Neue Light" panose="02000403000000020004" pitchFamily="2" charset="0"/>
              <a:cs typeface="Lato Light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C40C4-3930-1706-220E-A3C639882591}"/>
              </a:ext>
            </a:extLst>
          </p:cNvPr>
          <p:cNvSpPr txBox="1"/>
          <p:nvPr/>
        </p:nvSpPr>
        <p:spPr>
          <a:xfrm>
            <a:off x="10813228" y="6743873"/>
            <a:ext cx="3612807" cy="3537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5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Managed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B3E2FF-AB36-CA2C-8CDF-CC40B7BC422E}"/>
              </a:ext>
            </a:extLst>
          </p:cNvPr>
          <p:cNvSpPr txBox="1"/>
          <p:nvPr/>
        </p:nvSpPr>
        <p:spPr>
          <a:xfrm>
            <a:off x="10781789" y="7336272"/>
            <a:ext cx="6842102" cy="11542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 defTabSz="1369955">
              <a:lnSpc>
                <a:spcPct val="150000"/>
              </a:lnSpc>
              <a:spcAft>
                <a:spcPts val="2697"/>
              </a:spcAft>
              <a:buClr>
                <a:srgbClr val="6D7B83"/>
              </a:buClr>
              <a:defRPr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504020202020204" pitchFamily="34" charset="0"/>
              </a:rPr>
              <a:t>From managing and optimizing implementations to maintaining automation workflows, we ensure seamless operations for clients, enhancing their satisfaction and driving long-term engagement.</a:t>
            </a:r>
            <a:endParaRPr lang="en-US" sz="1600" kern="0" dirty="0">
              <a:solidFill>
                <a:schemeClr val="tx1">
                  <a:lumMod val="95000"/>
                  <a:lumOff val="5000"/>
                </a:schemeClr>
              </a:solidFill>
              <a:latin typeface="Arial Nova" panose="020B0504020202020204" pitchFamily="34" charset="0"/>
              <a:ea typeface="Helvetica Neue Light" panose="02000403000000020004" pitchFamily="2" charset="0"/>
              <a:cs typeface="Lato Light" panose="020F0502020204030203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02C291-E607-026A-9567-6534895B2472}"/>
              </a:ext>
            </a:extLst>
          </p:cNvPr>
          <p:cNvCxnSpPr>
            <a:cxnSpLocks/>
          </p:cNvCxnSpPr>
          <p:nvPr/>
        </p:nvCxnSpPr>
        <p:spPr>
          <a:xfrm>
            <a:off x="10810929" y="4000500"/>
            <a:ext cx="70766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67BB95-0A91-2AD1-5331-0CDA46B67794}"/>
              </a:ext>
            </a:extLst>
          </p:cNvPr>
          <p:cNvCxnSpPr>
            <a:cxnSpLocks/>
          </p:cNvCxnSpPr>
          <p:nvPr/>
        </p:nvCxnSpPr>
        <p:spPr>
          <a:xfrm>
            <a:off x="10769892" y="6286500"/>
            <a:ext cx="70841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2648045-A2A9-5C9D-6C93-54E67518A6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2800" y="431633"/>
            <a:ext cx="1882312" cy="453149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CA783FB-2A36-AEF8-2496-65E67453B757}"/>
              </a:ext>
            </a:extLst>
          </p:cNvPr>
          <p:cNvSpPr txBox="1">
            <a:spLocks/>
          </p:cNvSpPr>
          <p:nvPr/>
        </p:nvSpPr>
        <p:spPr>
          <a:xfrm>
            <a:off x="12725400" y="422635"/>
            <a:ext cx="4149658" cy="529865"/>
          </a:xfrm>
          <a:prstGeom prst="rect">
            <a:avLst/>
          </a:prstGeom>
        </p:spPr>
        <p:txBody>
          <a:bodyPr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0" baseline="0">
                <a:ln w="12700">
                  <a:noFill/>
                </a:ln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3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" panose="020B0504020202020204" pitchFamily="34" charset="0"/>
              </a:rPr>
              <a:t>business services</a:t>
            </a:r>
          </a:p>
        </p:txBody>
      </p:sp>
    </p:spTree>
    <p:extLst>
      <p:ext uri="{BB962C8B-B14F-4D97-AF65-F5344CB8AC3E}">
        <p14:creationId xmlns:p14="http://schemas.microsoft.com/office/powerpoint/2010/main" val="399600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CE44-AD62-C4AF-C630-A7DC20F63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54F4DC1-5977-D6AE-BCA1-3DC141A3F1B3}"/>
              </a:ext>
            </a:extLst>
          </p:cNvPr>
          <p:cNvSpPr/>
          <p:nvPr/>
        </p:nvSpPr>
        <p:spPr>
          <a:xfrm>
            <a:off x="10748653" y="8162815"/>
            <a:ext cx="2895600" cy="76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134D336-850E-5665-B969-DEF929FC684A}"/>
              </a:ext>
            </a:extLst>
          </p:cNvPr>
          <p:cNvSpPr txBox="1"/>
          <p:nvPr/>
        </p:nvSpPr>
        <p:spPr>
          <a:xfrm>
            <a:off x="12355315" y="6179011"/>
            <a:ext cx="5012021" cy="77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1"/>
              </a:lnSpc>
              <a:spcBef>
                <a:spcPct val="0"/>
              </a:spcBef>
            </a:pPr>
            <a:r>
              <a:rPr lang="en-IN" sz="2000" dirty="0">
                <a:latin typeface="Arial Nova" panose="020B0504020202020204" pitchFamily="34" charset="0"/>
              </a:rPr>
              <a:t>Advanced Analytics &amp; AI Consulting</a:t>
            </a:r>
          </a:p>
          <a:p>
            <a:pPr>
              <a:lnSpc>
                <a:spcPts val="3151"/>
              </a:lnSpc>
              <a:spcBef>
                <a:spcPct val="0"/>
              </a:spcBef>
            </a:pPr>
            <a:r>
              <a:rPr lang="en-US" sz="2000" b="1" spc="43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" panose="020B0504020202020204" pitchFamily="34" charset="0"/>
                <a:ea typeface="Helvetica Neue Thin" panose="020B0403020202020204" pitchFamily="34" charset="0"/>
                <a:cs typeface="Arial" panose="020B0604020202020204" pitchFamily="34" charset="0"/>
                <a:sym typeface="Open Sauce"/>
              </a:rPr>
              <a:t>Data &amp; AI Professional Services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430DEA5-4EC1-B1D5-B4F5-F82EEF21D202}"/>
              </a:ext>
            </a:extLst>
          </p:cNvPr>
          <p:cNvSpPr txBox="1"/>
          <p:nvPr/>
        </p:nvSpPr>
        <p:spPr>
          <a:xfrm>
            <a:off x="6019800" y="6257603"/>
            <a:ext cx="5017168" cy="77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1"/>
              </a:lnSpc>
              <a:spcBef>
                <a:spcPct val="0"/>
              </a:spcBef>
            </a:pPr>
            <a:r>
              <a:rPr lang="en-IN" sz="2000" dirty="0">
                <a:latin typeface="Arial Nova" panose="020B0504020202020204" pitchFamily="34" charset="0"/>
              </a:rPr>
              <a:t>Intelligent Automation Solutions using</a:t>
            </a:r>
          </a:p>
          <a:p>
            <a:pPr>
              <a:lnSpc>
                <a:spcPts val="3151"/>
              </a:lnSpc>
              <a:spcBef>
                <a:spcPct val="0"/>
              </a:spcBef>
            </a:pPr>
            <a:r>
              <a:rPr lang="en-IN" sz="2000" b="1" dirty="0">
                <a:latin typeface="Arial Nova" panose="020B0504020202020204" pitchFamily="34" charset="0"/>
              </a:rPr>
              <a:t>Robotic Process Automation (RPA)</a:t>
            </a:r>
            <a:endParaRPr lang="en-US" sz="2000" b="1" spc="43" dirty="0">
              <a:solidFill>
                <a:schemeClr val="tx1">
                  <a:lumMod val="85000"/>
                  <a:lumOff val="15000"/>
                </a:schemeClr>
              </a:solidFill>
              <a:latin typeface="Arial Nova" panose="020B0504020202020204" pitchFamily="34" charset="0"/>
              <a:ea typeface="Helvetica Neue Thin" panose="020B0403020202020204" pitchFamily="34" charset="0"/>
              <a:cs typeface="Arial" panose="020B0604020202020204" pitchFamily="34" charset="0"/>
              <a:sym typeface="Open Sauce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AC5D76-7345-A386-29D0-AF0ED9B3B8FE}"/>
              </a:ext>
            </a:extLst>
          </p:cNvPr>
          <p:cNvCxnSpPr>
            <a:cxnSpLocks/>
          </p:cNvCxnSpPr>
          <p:nvPr/>
        </p:nvCxnSpPr>
        <p:spPr>
          <a:xfrm>
            <a:off x="466277" y="5981700"/>
            <a:ext cx="1757820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5DF69D2-A033-86F9-E6B1-C33485861875}"/>
              </a:ext>
            </a:extLst>
          </p:cNvPr>
          <p:cNvSpPr txBox="1"/>
          <p:nvPr/>
        </p:nvSpPr>
        <p:spPr>
          <a:xfrm>
            <a:off x="319832" y="601584"/>
            <a:ext cx="1044360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b="1" dirty="0">
                <a:solidFill>
                  <a:srgbClr val="595959"/>
                </a:solidFill>
                <a:latin typeface="Arial Nova" panose="020B05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Key Offerings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EC5ABC-2DBF-6B6B-C31A-A38C75654A97}"/>
              </a:ext>
            </a:extLst>
          </p:cNvPr>
          <p:cNvGrpSpPr/>
          <p:nvPr/>
        </p:nvGrpSpPr>
        <p:grpSpPr>
          <a:xfrm>
            <a:off x="240216" y="1451868"/>
            <a:ext cx="6761619" cy="520852"/>
            <a:chOff x="240216" y="1451868"/>
            <a:chExt cx="6761619" cy="520852"/>
          </a:xfrm>
        </p:grpSpPr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35580A62-B21F-0EDA-9B81-6959905974B4}"/>
                </a:ext>
              </a:extLst>
            </p:cNvPr>
            <p:cNvSpPr txBox="1"/>
            <p:nvPr/>
          </p:nvSpPr>
          <p:spPr>
            <a:xfrm>
              <a:off x="2481252" y="1451868"/>
              <a:ext cx="4520583" cy="396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" panose="020B0504020202020204" pitchFamily="34" charset="0"/>
                  <a:ea typeface="Helvetica Neue Thin" panose="020B0403020202020204" pitchFamily="34" charset="0"/>
                  <a:cs typeface="Helvetica Neue Medium" panose="02000503000000020004" pitchFamily="2" charset="0"/>
                  <a:sym typeface="Helvetica World"/>
                </a:rPr>
                <a:t>Innovate. Integrate. Elevate.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6A0EA74-6AD9-808D-3F53-111DE80C7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216" y="1475429"/>
              <a:ext cx="2065671" cy="497291"/>
            </a:xfrm>
            <a:prstGeom prst="rect">
              <a:avLst/>
            </a:prstGeom>
          </p:spPr>
        </p:pic>
      </p:grpSp>
      <p:pic>
        <p:nvPicPr>
          <p:cNvPr id="33" name="Picture 32" descr="A black and orange logo&#10;&#10;Description automatically generated">
            <a:extLst>
              <a:ext uri="{FF2B5EF4-FFF2-40B4-BE49-F238E27FC236}">
                <a16:creationId xmlns:a16="http://schemas.microsoft.com/office/drawing/2014/main" id="{E3AE3729-593F-A54C-970E-6579052BF9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714" y="1376966"/>
            <a:ext cx="1202819" cy="409065"/>
          </a:xfrm>
          <a:prstGeom prst="rect">
            <a:avLst/>
          </a:prstGeom>
        </p:spPr>
      </p:pic>
      <p:pic>
        <p:nvPicPr>
          <p:cNvPr id="34" name="Picture 33" descr="A logo of a company&#10;&#10;Description automatically generated">
            <a:extLst>
              <a:ext uri="{FF2B5EF4-FFF2-40B4-BE49-F238E27FC236}">
                <a16:creationId xmlns:a16="http://schemas.microsoft.com/office/drawing/2014/main" id="{04C02D65-279F-586F-0EDF-7B3EAA89F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66" b="35533"/>
          <a:stretch/>
        </p:blipFill>
        <p:spPr>
          <a:xfrm>
            <a:off x="16254825" y="1327888"/>
            <a:ext cx="1561053" cy="4620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A91FF5-6E01-22DE-E1B3-C8B7F62FE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380404"/>
            <a:ext cx="5231758" cy="34626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5D22079-D7F1-5B6B-3351-D2D8CA052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496" y="2376725"/>
            <a:ext cx="5242878" cy="347005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79E6434-2B48-2944-6E0A-6FBFACF12A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5315" y="2314332"/>
            <a:ext cx="5242880" cy="347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07BEC-AA25-40B9-F615-ADE853400A96}"/>
              </a:ext>
            </a:extLst>
          </p:cNvPr>
          <p:cNvSpPr txBox="1"/>
          <p:nvPr/>
        </p:nvSpPr>
        <p:spPr>
          <a:xfrm>
            <a:off x="5901215" y="7084793"/>
            <a:ext cx="5681186" cy="263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rial Nova" panose="020B0504020202020204" pitchFamily="34" charset="0"/>
              </a:rPr>
              <a:t>Process Discovery &amp; Optimization</a:t>
            </a:r>
            <a:r>
              <a:rPr lang="en-US" sz="1600" dirty="0">
                <a:latin typeface="Arial Nova" panose="020B0504020202020204" pitchFamily="34" charset="0"/>
              </a:rPr>
              <a:t>: Identify automation opportunities and streamline workflows </a:t>
            </a:r>
            <a:br>
              <a:rPr lang="en-US" sz="1600" dirty="0">
                <a:latin typeface="Arial Nova" panose="020B0504020202020204" pitchFamily="34" charset="0"/>
              </a:rPr>
            </a:br>
            <a:r>
              <a:rPr lang="en-US" sz="1600" b="1" dirty="0">
                <a:latin typeface="Arial Nova" panose="020B0504020202020204" pitchFamily="34" charset="0"/>
              </a:rPr>
              <a:t>Scalable RPA Implementation</a:t>
            </a:r>
            <a:r>
              <a:rPr lang="en-US" sz="1600" dirty="0">
                <a:latin typeface="Arial Nova" panose="020B0504020202020204" pitchFamily="34" charset="0"/>
              </a:rPr>
              <a:t>: Deploy efficient, scalable automation solutions tailored to diverse industries</a:t>
            </a:r>
            <a:br>
              <a:rPr lang="en-US" sz="1600" dirty="0">
                <a:latin typeface="Arial Nova" panose="020B0504020202020204" pitchFamily="34" charset="0"/>
              </a:rPr>
            </a:br>
            <a:r>
              <a:rPr lang="en-US" sz="1600" b="1" dirty="0">
                <a:latin typeface="Arial Nova" panose="020B0504020202020204" pitchFamily="34" charset="0"/>
              </a:rPr>
              <a:t>Ongoing RPA Management</a:t>
            </a:r>
            <a:r>
              <a:rPr lang="en-US" sz="1600" dirty="0">
                <a:latin typeface="Arial Nova" panose="020B0504020202020204" pitchFamily="34" charset="0"/>
              </a:rPr>
              <a:t>: Offer monitoring, optimization, and enhancements to ensure continuous value from automation initiatives.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076BE60-2A63-0E51-1BCB-1083DE8EF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269798-0BFD-FDDD-08C0-67C10E174CAC}"/>
              </a:ext>
            </a:extLst>
          </p:cNvPr>
          <p:cNvSpPr txBox="1"/>
          <p:nvPr/>
        </p:nvSpPr>
        <p:spPr>
          <a:xfrm>
            <a:off x="4610100" y="4948443"/>
            <a:ext cx="922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9C8457E7-41A2-25E2-49A4-29F183EC88E8}"/>
              </a:ext>
            </a:extLst>
          </p:cNvPr>
          <p:cNvSpPr txBox="1"/>
          <p:nvPr/>
        </p:nvSpPr>
        <p:spPr>
          <a:xfrm>
            <a:off x="240216" y="6185885"/>
            <a:ext cx="5169567" cy="776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1"/>
              </a:lnSpc>
              <a:spcBef>
                <a:spcPct val="0"/>
              </a:spcBef>
            </a:pPr>
            <a:r>
              <a:rPr lang="en-US" sz="2000" dirty="0">
                <a:latin typeface="Arial Nova" panose="020B0504020202020204" pitchFamily="34" charset="0"/>
              </a:rPr>
              <a:t>Strategic Business Growth </a:t>
            </a:r>
          </a:p>
          <a:p>
            <a:pPr>
              <a:lnSpc>
                <a:spcPts val="3151"/>
              </a:lnSpc>
              <a:spcBef>
                <a:spcPct val="0"/>
              </a:spcBef>
            </a:pPr>
            <a:r>
              <a:rPr lang="en-IN" sz="2000" b="1" dirty="0">
                <a:latin typeface="Arial Nova" panose="020B0504020202020204" pitchFamily="34" charset="0"/>
              </a:rPr>
              <a:t>Presales and Marketing Enablement</a:t>
            </a:r>
            <a:endParaRPr lang="en-US" sz="2000" b="1" spc="43" dirty="0">
              <a:solidFill>
                <a:schemeClr val="tx1">
                  <a:lumMod val="85000"/>
                  <a:lumOff val="15000"/>
                </a:schemeClr>
              </a:solidFill>
              <a:latin typeface="Arial Nova" panose="020B0504020202020204" pitchFamily="34" charset="0"/>
              <a:ea typeface="Helvetica Neue Thin" panose="020B0403020202020204" pitchFamily="34" charset="0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4BDDF5-C3C1-5AE4-D4A1-8EE5F88C700A}"/>
              </a:ext>
            </a:extLst>
          </p:cNvPr>
          <p:cNvSpPr txBox="1"/>
          <p:nvPr/>
        </p:nvSpPr>
        <p:spPr>
          <a:xfrm>
            <a:off x="146304" y="6993007"/>
            <a:ext cx="5483070" cy="2262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 Nova" panose="020B0504020202020204" pitchFamily="34" charset="0"/>
              </a:rPr>
              <a:t>Presales Support - </a:t>
            </a:r>
            <a:r>
              <a:rPr lang="en-US" sz="1600" dirty="0">
                <a:latin typeface="Arial Nova" panose="020B0504020202020204" pitchFamily="34" charset="0"/>
              </a:rPr>
              <a:t>Technical expertise &amp; solution design assistance to drive client acquisition and retention.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 Nova" panose="020B0504020202020204" pitchFamily="34" charset="0"/>
              </a:rPr>
              <a:t>Tailored Marketing Enablement</a:t>
            </a:r>
            <a:r>
              <a:rPr lang="en-US" sz="1600" dirty="0">
                <a:latin typeface="Arial Nova" panose="020B0504020202020204" pitchFamily="34" charset="0"/>
              </a:rPr>
              <a:t>: Impactful Demos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 Nova" panose="020B0504020202020204" pitchFamily="34" charset="0"/>
              </a:rPr>
              <a:t>Business Strategy Alignment</a:t>
            </a:r>
            <a:r>
              <a:rPr lang="en-US" sz="1600" dirty="0">
                <a:latin typeface="Arial Nova" panose="020B0504020202020204" pitchFamily="34" charset="0"/>
              </a:rPr>
              <a:t>: Craft customized strategies that align with your clients' business goals and drive long-term growth.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9F1B1-E42B-535C-8116-7AE145090BEC}"/>
              </a:ext>
            </a:extLst>
          </p:cNvPr>
          <p:cNvSpPr txBox="1"/>
          <p:nvPr/>
        </p:nvSpPr>
        <p:spPr>
          <a:xfrm>
            <a:off x="12231582" y="6928733"/>
            <a:ext cx="5584296" cy="263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rial Nova" panose="020B0504020202020204" pitchFamily="34" charset="0"/>
              </a:rPr>
              <a:t>Custom AI Solutions</a:t>
            </a:r>
            <a:r>
              <a:rPr lang="en-US" sz="1600" dirty="0">
                <a:latin typeface="Arial Nova" panose="020B0504020202020204" pitchFamily="34" charset="0"/>
              </a:rPr>
              <a:t>: Design and deploy applications using AI tools for vision, speech, language, &amp; generative AI.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rial Nova" panose="020B0504020202020204" pitchFamily="34" charset="0"/>
              </a:rPr>
              <a:t>Data Analytics Enablement</a:t>
            </a:r>
            <a:r>
              <a:rPr lang="en-US" sz="1600" dirty="0">
                <a:latin typeface="Arial Nova" panose="020B0504020202020204" pitchFamily="34" charset="0"/>
              </a:rPr>
              <a:t>: Advanced analytics &amp; predictive modeling </a:t>
            </a:r>
            <a:br>
              <a:rPr lang="en-US" sz="1600" dirty="0">
                <a:latin typeface="Arial Nova" panose="020B0504020202020204" pitchFamily="34" charset="0"/>
              </a:rPr>
            </a:br>
            <a:r>
              <a:rPr lang="en-US" sz="1600" b="1" dirty="0">
                <a:latin typeface="Arial Nova" panose="020B0504020202020204" pitchFamily="34" charset="0"/>
              </a:rPr>
              <a:t>Comprehensive Managed Services</a:t>
            </a:r>
            <a:r>
              <a:rPr lang="en-US" sz="1600" dirty="0">
                <a:latin typeface="Arial Nova" panose="020B0504020202020204" pitchFamily="34" charset="0"/>
              </a:rPr>
              <a:t>: Provide ongoing support for AI and analytics deployments, ensuring performance, reliability, and scalability.</a:t>
            </a:r>
          </a:p>
        </p:txBody>
      </p:sp>
    </p:spTree>
    <p:extLst>
      <p:ext uri="{BB962C8B-B14F-4D97-AF65-F5344CB8AC3E}">
        <p14:creationId xmlns:p14="http://schemas.microsoft.com/office/powerpoint/2010/main" val="312819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CE44-AD62-C4AF-C630-A7DC20F63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AC5D76-7345-A386-29D0-AF0ED9B3B8FE}"/>
              </a:ext>
            </a:extLst>
          </p:cNvPr>
          <p:cNvCxnSpPr>
            <a:cxnSpLocks/>
          </p:cNvCxnSpPr>
          <p:nvPr/>
        </p:nvCxnSpPr>
        <p:spPr>
          <a:xfrm>
            <a:off x="1066800" y="6743700"/>
            <a:ext cx="158248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41267-C14A-821A-C77B-DAE58C1D22B9}"/>
              </a:ext>
            </a:extLst>
          </p:cNvPr>
          <p:cNvSpPr txBox="1"/>
          <p:nvPr/>
        </p:nvSpPr>
        <p:spPr>
          <a:xfrm>
            <a:off x="3705400" y="5667157"/>
            <a:ext cx="2408538" cy="117359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b="1" spc="300">
                <a:solidFill>
                  <a:schemeClr val="bg1"/>
                </a:solidFill>
                <a:latin typeface="Arial Nova" panose="020B05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adfsgfdhgjdhkfjlgk;h’lj;glhfkgdjfshdagsfaDGAFHDSGJDH,FHJFSHDGSFDA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D81CCE-B9C4-9507-466F-D5200D38876A}"/>
              </a:ext>
            </a:extLst>
          </p:cNvPr>
          <p:cNvSpPr txBox="1"/>
          <p:nvPr/>
        </p:nvSpPr>
        <p:spPr>
          <a:xfrm>
            <a:off x="937103" y="7273379"/>
            <a:ext cx="3493334" cy="184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3798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Arial Nova" panose="020B0504020202020204" pitchFamily="34" charset="0"/>
                <a:ea typeface="Helvetica Neue Light" panose="02000403000000020004" pitchFamily="2" charset="0"/>
              </a:rPr>
              <a:t>Relationship Management</a:t>
            </a:r>
          </a:p>
          <a:p>
            <a:pPr marL="285750" marR="0" lvl="0" indent="-285750" algn="l" defTabSz="913798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Arial Nova" panose="020B0504020202020204" pitchFamily="34" charset="0"/>
                <a:ea typeface="Helvetica Neue Light" panose="02000403000000020004" pitchFamily="2" charset="0"/>
              </a:rPr>
              <a:t>Design Program Roadmap</a:t>
            </a:r>
          </a:p>
          <a:p>
            <a:pPr marL="0" marR="0" lvl="0" indent="0" algn="l" defTabSz="913798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rgbClr val="474747"/>
              </a:solidFill>
              <a:effectLst/>
              <a:uLnTx/>
              <a:uFillTx/>
              <a:latin typeface="Arial Nova" panose="020B0504020202020204" pitchFamily="34" charset="0"/>
              <a:ea typeface="Helvetica Neue Light" panose="02000403000000020004" pitchFamily="2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23FE5E1-58A6-16DD-8C83-4EDBCFED5DE4}"/>
              </a:ext>
            </a:extLst>
          </p:cNvPr>
          <p:cNvCxnSpPr>
            <a:cxnSpLocks/>
          </p:cNvCxnSpPr>
          <p:nvPr/>
        </p:nvCxnSpPr>
        <p:spPr>
          <a:xfrm>
            <a:off x="4508170" y="7734300"/>
            <a:ext cx="0" cy="551201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831D035-B75E-881E-39C8-42DC0FBE47F6}"/>
              </a:ext>
            </a:extLst>
          </p:cNvPr>
          <p:cNvSpPr txBox="1"/>
          <p:nvPr/>
        </p:nvSpPr>
        <p:spPr>
          <a:xfrm>
            <a:off x="8702106" y="7171338"/>
            <a:ext cx="3554502" cy="1227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defTabSz="913798">
              <a:buFont typeface="Courier New" panose="02070309020205020404" pitchFamily="49" charset="0"/>
              <a:buChar char="o"/>
              <a:defRPr sz="1200">
                <a:solidFill>
                  <a:schemeClr val="tx1">
                    <a:lumMod val="90000"/>
                    <a:lumOff val="1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474747"/>
                </a:solidFill>
                <a:latin typeface="Arial Nova" panose="020B0504020202020204" pitchFamily="34" charset="0"/>
              </a:rPr>
              <a:t>Core development team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474747"/>
                </a:solidFill>
                <a:latin typeface="Arial Nova" panose="020B0504020202020204" pitchFamily="34" charset="0"/>
              </a:rPr>
              <a:t>Build digital solutions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C4CF00-3852-EB56-A7BA-5D022EF2465A}"/>
              </a:ext>
            </a:extLst>
          </p:cNvPr>
          <p:cNvSpPr txBox="1"/>
          <p:nvPr/>
        </p:nvSpPr>
        <p:spPr>
          <a:xfrm>
            <a:off x="4663637" y="7258643"/>
            <a:ext cx="3296975" cy="1227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3798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474747"/>
                </a:solidFill>
                <a:latin typeface="Arial Nova" panose="020B0504020202020204" pitchFamily="34" charset="0"/>
                <a:ea typeface="Helvetica Neue Light" panose="02000403000000020004" pitchFamily="2" charset="0"/>
              </a:rPr>
              <a:t>Process Expertise</a:t>
            </a:r>
          </a:p>
          <a:p>
            <a:pPr marL="285750" indent="-285750" defTabSz="913798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474747"/>
                </a:solidFill>
                <a:latin typeface="Arial Nova" panose="020B0504020202020204" pitchFamily="34" charset="0"/>
                <a:ea typeface="Helvetica Neue Light" panose="02000403000000020004" pitchFamily="2" charset="0"/>
              </a:rPr>
              <a:t>Develop overall Solution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7711C-FC4D-1EA9-57FD-3D184BC9BCF5}"/>
              </a:ext>
            </a:extLst>
          </p:cNvPr>
          <p:cNvSpPr txBox="1"/>
          <p:nvPr/>
        </p:nvSpPr>
        <p:spPr>
          <a:xfrm>
            <a:off x="12649088" y="7180300"/>
            <a:ext cx="3493335" cy="1227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defTabSz="913798">
              <a:buFont typeface="Courier New" panose="02070309020205020404" pitchFamily="49" charset="0"/>
              <a:buChar char="o"/>
              <a:defRPr sz="1200">
                <a:solidFill>
                  <a:schemeClr val="tx1">
                    <a:lumMod val="90000"/>
                    <a:lumOff val="1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474747"/>
                </a:solidFill>
                <a:latin typeface="Arial Nova" panose="020B0504020202020204" pitchFamily="34" charset="0"/>
              </a:rPr>
              <a:t>Monitors / fixes issues</a:t>
            </a:r>
          </a:p>
          <a:p>
            <a:pPr>
              <a:lnSpc>
                <a:spcPct val="200000"/>
              </a:lnSpc>
            </a:pPr>
            <a:endParaRPr lang="en-US" sz="2000" dirty="0">
              <a:solidFill>
                <a:srgbClr val="474747"/>
              </a:solidFill>
              <a:latin typeface="Arial Nova" panose="020B05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3418596-A3AB-D699-47AF-312BE4517675}"/>
              </a:ext>
            </a:extLst>
          </p:cNvPr>
          <p:cNvCxnSpPr>
            <a:cxnSpLocks/>
          </p:cNvCxnSpPr>
          <p:nvPr/>
        </p:nvCxnSpPr>
        <p:spPr>
          <a:xfrm>
            <a:off x="8305800" y="7716499"/>
            <a:ext cx="0" cy="551201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7F202CA-D80F-5AEC-E64C-1F5E9ACA3D7B}"/>
              </a:ext>
            </a:extLst>
          </p:cNvPr>
          <p:cNvCxnSpPr>
            <a:cxnSpLocks/>
          </p:cNvCxnSpPr>
          <p:nvPr/>
        </p:nvCxnSpPr>
        <p:spPr>
          <a:xfrm>
            <a:off x="12450573" y="7716499"/>
            <a:ext cx="0" cy="551201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black and orange logo&#10;&#10;Description automatically generated">
            <a:extLst>
              <a:ext uri="{FF2B5EF4-FFF2-40B4-BE49-F238E27FC236}">
                <a16:creationId xmlns:a16="http://schemas.microsoft.com/office/drawing/2014/main" id="{E3AE3729-593F-A54C-970E-6579052BF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65888"/>
            <a:ext cx="2065671" cy="702511"/>
          </a:xfrm>
          <a:prstGeom prst="rect">
            <a:avLst/>
          </a:prstGeom>
        </p:spPr>
      </p:pic>
      <p:sp>
        <p:nvSpPr>
          <p:cNvPr id="20" name="Google Shape;151;p3">
            <a:extLst>
              <a:ext uri="{FF2B5EF4-FFF2-40B4-BE49-F238E27FC236}">
                <a16:creationId xmlns:a16="http://schemas.microsoft.com/office/drawing/2014/main" id="{91DD24DD-EA7D-AE73-6FED-E87580A6A7B1}"/>
              </a:ext>
            </a:extLst>
          </p:cNvPr>
          <p:cNvSpPr txBox="1"/>
          <p:nvPr/>
        </p:nvSpPr>
        <p:spPr>
          <a:xfrm>
            <a:off x="7430609" y="5899745"/>
            <a:ext cx="240853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WRITE HERE</a:t>
            </a:r>
            <a:endParaRPr sz="2000">
              <a:latin typeface="Arial Nova" panose="020B0504020202020204" pitchFamily="34" charset="0"/>
            </a:endParaRPr>
          </a:p>
        </p:txBody>
      </p:sp>
      <p:sp>
        <p:nvSpPr>
          <p:cNvPr id="21" name="Google Shape;152;p3">
            <a:extLst>
              <a:ext uri="{FF2B5EF4-FFF2-40B4-BE49-F238E27FC236}">
                <a16:creationId xmlns:a16="http://schemas.microsoft.com/office/drawing/2014/main" id="{3F6B6954-4D8A-EB37-C013-C1A3942C03A7}"/>
              </a:ext>
            </a:extLst>
          </p:cNvPr>
          <p:cNvSpPr txBox="1"/>
          <p:nvPr/>
        </p:nvSpPr>
        <p:spPr>
          <a:xfrm>
            <a:off x="11086191" y="5899745"/>
            <a:ext cx="240853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WRITE HERE</a:t>
            </a:r>
            <a:endParaRPr sz="2000">
              <a:latin typeface="Arial Nova" panose="020B0504020202020204" pitchFamily="34" charset="0"/>
            </a:endParaRPr>
          </a:p>
        </p:txBody>
      </p:sp>
      <p:sp>
        <p:nvSpPr>
          <p:cNvPr id="22" name="Google Shape;153;p3">
            <a:extLst>
              <a:ext uri="{FF2B5EF4-FFF2-40B4-BE49-F238E27FC236}">
                <a16:creationId xmlns:a16="http://schemas.microsoft.com/office/drawing/2014/main" id="{72CAFBE9-5CEE-D7F2-08CE-BDAF975E55F4}"/>
              </a:ext>
            </a:extLst>
          </p:cNvPr>
          <p:cNvSpPr txBox="1"/>
          <p:nvPr/>
        </p:nvSpPr>
        <p:spPr>
          <a:xfrm>
            <a:off x="945968" y="3018013"/>
            <a:ext cx="31365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74747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Consultancy</a:t>
            </a:r>
            <a:endParaRPr sz="2000" dirty="0">
              <a:latin typeface="Arial Nova" panose="020B0504020202020204" pitchFamily="34" charset="0"/>
            </a:endParaRPr>
          </a:p>
        </p:txBody>
      </p:sp>
      <p:pic>
        <p:nvPicPr>
          <p:cNvPr id="23" name="Google Shape;154;p3">
            <a:extLst>
              <a:ext uri="{FF2B5EF4-FFF2-40B4-BE49-F238E27FC236}">
                <a16:creationId xmlns:a16="http://schemas.microsoft.com/office/drawing/2014/main" id="{74DABBA5-8534-CDC5-F851-A7152D933C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3620" y="4058312"/>
            <a:ext cx="2819401" cy="71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55;p3">
            <a:extLst>
              <a:ext uri="{FF2B5EF4-FFF2-40B4-BE49-F238E27FC236}">
                <a16:creationId xmlns:a16="http://schemas.microsoft.com/office/drawing/2014/main" id="{A418F9B7-A43A-B08B-4CFD-A7877ABCB7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9433" y="4080100"/>
            <a:ext cx="3776776" cy="88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6;p3">
            <a:extLst>
              <a:ext uri="{FF2B5EF4-FFF2-40B4-BE49-F238E27FC236}">
                <a16:creationId xmlns:a16="http://schemas.microsoft.com/office/drawing/2014/main" id="{E42D6DC2-F01F-3A0D-EDEA-1FEB93746B7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94729" y="4160381"/>
            <a:ext cx="3089357" cy="56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57;p3">
            <a:extLst>
              <a:ext uri="{FF2B5EF4-FFF2-40B4-BE49-F238E27FC236}">
                <a16:creationId xmlns:a16="http://schemas.microsoft.com/office/drawing/2014/main" id="{0EE26DA8-154B-57E0-AE35-1663929B8BB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82240" y="5364607"/>
            <a:ext cx="4022815" cy="75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58;p3">
            <a:extLst>
              <a:ext uri="{FF2B5EF4-FFF2-40B4-BE49-F238E27FC236}">
                <a16:creationId xmlns:a16="http://schemas.microsoft.com/office/drawing/2014/main" id="{3833A8D6-E989-97F3-B472-D673471A873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24644" y="4108057"/>
            <a:ext cx="3091960" cy="60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59;p3">
            <a:extLst>
              <a:ext uri="{FF2B5EF4-FFF2-40B4-BE49-F238E27FC236}">
                <a16:creationId xmlns:a16="http://schemas.microsoft.com/office/drawing/2014/main" id="{BCBF8AB6-5A2E-7A32-12F8-220EB8382F9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02850" y="5366041"/>
            <a:ext cx="4783585" cy="60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60;p3">
            <a:extLst>
              <a:ext uri="{FF2B5EF4-FFF2-40B4-BE49-F238E27FC236}">
                <a16:creationId xmlns:a16="http://schemas.microsoft.com/office/drawing/2014/main" id="{9417556E-6A84-F1C8-6FE3-5E5176D9DB7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471646" y="5358643"/>
            <a:ext cx="4293621" cy="82911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61;p3">
            <a:extLst>
              <a:ext uri="{FF2B5EF4-FFF2-40B4-BE49-F238E27FC236}">
                <a16:creationId xmlns:a16="http://schemas.microsoft.com/office/drawing/2014/main" id="{44B33C64-AD26-243B-6D09-5546AEB891FD}"/>
              </a:ext>
            </a:extLst>
          </p:cNvPr>
          <p:cNvSpPr txBox="1"/>
          <p:nvPr/>
        </p:nvSpPr>
        <p:spPr>
          <a:xfrm>
            <a:off x="4951308" y="2996149"/>
            <a:ext cx="33307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74747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Process Diagnostic</a:t>
            </a:r>
            <a:endParaRPr sz="2000" dirty="0">
              <a:latin typeface="Arial Nova" panose="020B0504020202020204" pitchFamily="34" charset="0"/>
            </a:endParaRPr>
          </a:p>
        </p:txBody>
      </p:sp>
      <p:sp>
        <p:nvSpPr>
          <p:cNvPr id="34" name="Google Shape;162;p3">
            <a:extLst>
              <a:ext uri="{FF2B5EF4-FFF2-40B4-BE49-F238E27FC236}">
                <a16:creationId xmlns:a16="http://schemas.microsoft.com/office/drawing/2014/main" id="{16DDFA5F-859E-6476-2D6C-9EB269D33285}"/>
              </a:ext>
            </a:extLst>
          </p:cNvPr>
          <p:cNvSpPr txBox="1"/>
          <p:nvPr/>
        </p:nvSpPr>
        <p:spPr>
          <a:xfrm>
            <a:off x="8828918" y="2980440"/>
            <a:ext cx="33307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74747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Software Development</a:t>
            </a:r>
            <a:endParaRPr sz="2000" dirty="0">
              <a:latin typeface="Arial Nova" panose="020B0504020202020204" pitchFamily="34" charset="0"/>
            </a:endParaRPr>
          </a:p>
        </p:txBody>
      </p:sp>
      <p:sp>
        <p:nvSpPr>
          <p:cNvPr id="36" name="Google Shape;163;p3">
            <a:extLst>
              <a:ext uri="{FF2B5EF4-FFF2-40B4-BE49-F238E27FC236}">
                <a16:creationId xmlns:a16="http://schemas.microsoft.com/office/drawing/2014/main" id="{CC7F17F2-614A-4C04-6CEA-A4844E5854A0}"/>
              </a:ext>
            </a:extLst>
          </p:cNvPr>
          <p:cNvSpPr txBox="1"/>
          <p:nvPr/>
        </p:nvSpPr>
        <p:spPr>
          <a:xfrm>
            <a:off x="13003085" y="2987343"/>
            <a:ext cx="433894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74747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Maintenance-as-a-Service</a:t>
            </a:r>
            <a:endParaRPr sz="2000" dirty="0">
              <a:latin typeface="Arial Nova" panose="020B0504020202020204" pitchFamily="34" charset="0"/>
            </a:endParaRPr>
          </a:p>
        </p:txBody>
      </p:sp>
      <p:pic>
        <p:nvPicPr>
          <p:cNvPr id="37" name="Graphic 36" descr="Chevron arrows with solid fill">
            <a:extLst>
              <a:ext uri="{FF2B5EF4-FFF2-40B4-BE49-F238E27FC236}">
                <a16:creationId xmlns:a16="http://schemas.microsoft.com/office/drawing/2014/main" id="{361A55CD-4E72-DDF8-805A-0F872B9292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09981" y="2897826"/>
            <a:ext cx="692457" cy="692457"/>
          </a:xfrm>
          <a:prstGeom prst="rect">
            <a:avLst/>
          </a:prstGeom>
        </p:spPr>
      </p:pic>
      <p:pic>
        <p:nvPicPr>
          <p:cNvPr id="39" name="Graphic 38" descr="Chevron arrows with solid fill">
            <a:extLst>
              <a:ext uri="{FF2B5EF4-FFF2-40B4-BE49-F238E27FC236}">
                <a16:creationId xmlns:a16="http://schemas.microsoft.com/office/drawing/2014/main" id="{92A26061-2359-CD02-C03E-F3BA3E9AA9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87024" y="2892724"/>
            <a:ext cx="692457" cy="692457"/>
          </a:xfrm>
          <a:prstGeom prst="rect">
            <a:avLst/>
          </a:prstGeom>
        </p:spPr>
      </p:pic>
      <p:pic>
        <p:nvPicPr>
          <p:cNvPr id="48" name="Graphic 47" descr="Chevron arrows with solid fill">
            <a:extLst>
              <a:ext uri="{FF2B5EF4-FFF2-40B4-BE49-F238E27FC236}">
                <a16:creationId xmlns:a16="http://schemas.microsoft.com/office/drawing/2014/main" id="{441D9E67-81B1-9566-136C-05460F2BB1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6577" y="2917188"/>
            <a:ext cx="692457" cy="692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72F78D-23E1-4D2F-ED21-53693161EC0A}"/>
              </a:ext>
            </a:extLst>
          </p:cNvPr>
          <p:cNvSpPr txBox="1"/>
          <p:nvPr/>
        </p:nvSpPr>
        <p:spPr>
          <a:xfrm>
            <a:off x="2943845" y="961151"/>
            <a:ext cx="533820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Arial Nova" panose="020B0504020202020204" pitchFamily="34" charset="0"/>
              </a:rPr>
              <a:t>Professional Services</a:t>
            </a:r>
            <a:endParaRPr lang="en-US" sz="3600" dirty="0">
              <a:latin typeface="Arial Nova" panose="020B050402020202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67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 txBox="1"/>
          <p:nvPr/>
        </p:nvSpPr>
        <p:spPr>
          <a:xfrm>
            <a:off x="3563368" y="1155120"/>
            <a:ext cx="31365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95959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Cloud Services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595959"/>
              </a:solidFill>
              <a:latin typeface="Arial Nova" panose="020B0504020202020204" pitchFamily="34" charset="0"/>
              <a:sym typeface="Helvetica Neue"/>
            </a:endParaRPr>
          </a:p>
        </p:txBody>
      </p:sp>
      <p:cxnSp>
        <p:nvCxnSpPr>
          <p:cNvPr id="172" name="Google Shape;172;p3"/>
          <p:cNvCxnSpPr>
            <a:cxnSpLocks/>
          </p:cNvCxnSpPr>
          <p:nvPr/>
        </p:nvCxnSpPr>
        <p:spPr>
          <a:xfrm>
            <a:off x="1397146" y="2075103"/>
            <a:ext cx="7875838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4B0209B0-89D3-CE71-20FC-1704235A3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5497" y="2989002"/>
            <a:ext cx="739997" cy="739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563CB2-5AE9-93F4-E89A-EF6043520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48" y="7691766"/>
            <a:ext cx="2009286" cy="659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854-BC4A-6576-8845-772335C88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168" y="4943998"/>
            <a:ext cx="1981200" cy="111343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7328793-589E-F451-37B5-A900B38C70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75438" y="2676544"/>
            <a:ext cx="1666164" cy="1110776"/>
          </a:xfrm>
          <a:prstGeom prst="rect">
            <a:avLst/>
          </a:prstGeom>
        </p:spPr>
      </p:pic>
      <p:cxnSp>
        <p:nvCxnSpPr>
          <p:cNvPr id="19" name="Google Shape;172;p3">
            <a:extLst>
              <a:ext uri="{FF2B5EF4-FFF2-40B4-BE49-F238E27FC236}">
                <a16:creationId xmlns:a16="http://schemas.microsoft.com/office/drawing/2014/main" id="{083CFAAF-7D34-6C76-787D-4DDB8C4196AD}"/>
              </a:ext>
            </a:extLst>
          </p:cNvPr>
          <p:cNvCxnSpPr>
            <a:cxnSpLocks/>
          </p:cNvCxnSpPr>
          <p:nvPr/>
        </p:nvCxnSpPr>
        <p:spPr>
          <a:xfrm>
            <a:off x="10239574" y="2265771"/>
            <a:ext cx="6548413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153;p3">
            <a:extLst>
              <a:ext uri="{FF2B5EF4-FFF2-40B4-BE49-F238E27FC236}">
                <a16:creationId xmlns:a16="http://schemas.microsoft.com/office/drawing/2014/main" id="{26D2A764-CEE6-29D8-A6A3-5D06634AD848}"/>
              </a:ext>
            </a:extLst>
          </p:cNvPr>
          <p:cNvSpPr txBox="1"/>
          <p:nvPr/>
        </p:nvSpPr>
        <p:spPr>
          <a:xfrm>
            <a:off x="11335344" y="1096262"/>
            <a:ext cx="463049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95959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AI &amp; Machine Learning</a:t>
            </a:r>
            <a:endParaRPr lang="en-US" sz="2000" b="1" dirty="0">
              <a:solidFill>
                <a:srgbClr val="595959"/>
              </a:solidFill>
              <a:latin typeface="Arial Nova" panose="020B0504020202020204" pitchFamily="34" charset="0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D9B73-A104-359A-A591-D0FE09C38E55}"/>
              </a:ext>
            </a:extLst>
          </p:cNvPr>
          <p:cNvSpPr txBox="1"/>
          <p:nvPr/>
        </p:nvSpPr>
        <p:spPr>
          <a:xfrm>
            <a:off x="1575438" y="1674993"/>
            <a:ext cx="7112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Helvetica Light" panose="020B0403020202020204" pitchFamily="34" charset="0"/>
              </a:rPr>
              <a:t>Unlock the full potential of Microsoft Cloud Services</a:t>
            </a:r>
            <a:endParaRPr lang="en-IN" sz="2000" dirty="0">
              <a:latin typeface="Helvetica Light" panose="020B0403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E4BBBA-0C08-B4CE-F64A-C3436167F294}"/>
              </a:ext>
            </a:extLst>
          </p:cNvPr>
          <p:cNvCxnSpPr>
            <a:cxnSpLocks/>
          </p:cNvCxnSpPr>
          <p:nvPr/>
        </p:nvCxnSpPr>
        <p:spPr>
          <a:xfrm>
            <a:off x="2295521" y="4433347"/>
            <a:ext cx="6993806" cy="278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238E27-F82C-CED5-5B6B-68D034728787}"/>
              </a:ext>
            </a:extLst>
          </p:cNvPr>
          <p:cNvCxnSpPr>
            <a:cxnSpLocks/>
          </p:cNvCxnSpPr>
          <p:nvPr/>
        </p:nvCxnSpPr>
        <p:spPr>
          <a:xfrm>
            <a:off x="2295521" y="6679068"/>
            <a:ext cx="699380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BD6B65-078E-6E16-AB1E-14243EBBA792}"/>
              </a:ext>
            </a:extLst>
          </p:cNvPr>
          <p:cNvSpPr txBox="1"/>
          <p:nvPr/>
        </p:nvSpPr>
        <p:spPr>
          <a:xfrm>
            <a:off x="3260681" y="2208226"/>
            <a:ext cx="5427184" cy="188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Cloud Strategy &amp; Assessment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Migration Services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Cost Optimization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Managed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C8E7C1-DE47-8461-4E31-19B5D0ADD65B}"/>
              </a:ext>
            </a:extLst>
          </p:cNvPr>
          <p:cNvSpPr txBox="1"/>
          <p:nvPr/>
        </p:nvSpPr>
        <p:spPr>
          <a:xfrm>
            <a:off x="3266124" y="4540623"/>
            <a:ext cx="5339806" cy="188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Implementation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Customization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Integration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Training &amp; Support</a:t>
            </a:r>
            <a:endParaRPr lang="en-IN" sz="2000" dirty="0">
              <a:latin typeface="Helvetica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A35BD-E04E-BF99-97F5-E08311D23C58}"/>
              </a:ext>
            </a:extLst>
          </p:cNvPr>
          <p:cNvSpPr txBox="1"/>
          <p:nvPr/>
        </p:nvSpPr>
        <p:spPr>
          <a:xfrm>
            <a:off x="3280237" y="6936037"/>
            <a:ext cx="4648237" cy="2343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App Development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Process Automation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Data Analysis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AI Builder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Light" panose="020B0403020202020204" pitchFamily="34" charset="0"/>
              </a:rPr>
              <a:t>Collaboration</a:t>
            </a:r>
            <a:endParaRPr lang="en-IN" sz="2000" dirty="0">
              <a:latin typeface="Helvetica Light" panose="020B0403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71CD40-FC1E-0C9C-A363-05286ADD6271}"/>
              </a:ext>
            </a:extLst>
          </p:cNvPr>
          <p:cNvCxnSpPr>
            <a:cxnSpLocks/>
          </p:cNvCxnSpPr>
          <p:nvPr/>
        </p:nvCxnSpPr>
        <p:spPr>
          <a:xfrm>
            <a:off x="11723915" y="5516179"/>
            <a:ext cx="5601138" cy="29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1169516-3259-97C2-EB77-A5BA0DCE08AF}"/>
              </a:ext>
            </a:extLst>
          </p:cNvPr>
          <p:cNvSpPr txBox="1"/>
          <p:nvPr/>
        </p:nvSpPr>
        <p:spPr>
          <a:xfrm>
            <a:off x="10032867" y="1539303"/>
            <a:ext cx="7671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Helvetica Light" panose="020B0403020202020204" pitchFamily="34" charset="0"/>
              </a:rPr>
              <a:t>Empowering Businesses to harness AI/ML using Azure AI, OpenAI, &amp; Copilot</a:t>
            </a:r>
            <a:endParaRPr lang="en-IN" sz="2000" dirty="0">
              <a:latin typeface="Helvetica Light" panose="020B0403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313FDE8-FE89-1FC5-9163-AFFA5B8FFDA3}"/>
              </a:ext>
            </a:extLst>
          </p:cNvPr>
          <p:cNvSpPr txBox="1"/>
          <p:nvPr/>
        </p:nvSpPr>
        <p:spPr>
          <a:xfrm>
            <a:off x="11734800" y="2628900"/>
            <a:ext cx="5601139" cy="188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Custom AI 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Generative AI Applications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Integration &amp; Deployment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Data Preparation &amp; Training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8A5307D-BA91-B49B-19AF-EFA9C4865926}"/>
              </a:ext>
            </a:extLst>
          </p:cNvPr>
          <p:cNvSpPr txBox="1"/>
          <p:nvPr/>
        </p:nvSpPr>
        <p:spPr>
          <a:xfrm>
            <a:off x="12369448" y="5841574"/>
            <a:ext cx="4406381" cy="1419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Microsoft 365 AI Integration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Workflow Automation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User Training</a:t>
            </a:r>
          </a:p>
        </p:txBody>
      </p:sp>
      <p:pic>
        <p:nvPicPr>
          <p:cNvPr id="1026" name="Picture 2" descr="Microsoft Azure">
            <a:extLst>
              <a:ext uri="{FF2B5EF4-FFF2-40B4-BE49-F238E27FC236}">
                <a16:creationId xmlns:a16="http://schemas.microsoft.com/office/drawing/2014/main" id="{32ECE6A6-7D4C-D783-FF54-F9ACB6A2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19" y="6237412"/>
            <a:ext cx="1408591" cy="43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33AEFC-3CF5-FD15-6426-86BFDE0843BE}"/>
              </a:ext>
            </a:extLst>
          </p:cNvPr>
          <p:cNvGrpSpPr/>
          <p:nvPr/>
        </p:nvGrpSpPr>
        <p:grpSpPr>
          <a:xfrm>
            <a:off x="0" y="200638"/>
            <a:ext cx="8373651" cy="884461"/>
            <a:chOff x="0" y="569034"/>
            <a:chExt cx="8373651" cy="884461"/>
          </a:xfrm>
        </p:grpSpPr>
        <p:pic>
          <p:nvPicPr>
            <p:cNvPr id="5" name="Picture 4" descr="A logo of a company&#10;&#10;Description automatically generated">
              <a:extLst>
                <a:ext uri="{FF2B5EF4-FFF2-40B4-BE49-F238E27FC236}">
                  <a16:creationId xmlns:a16="http://schemas.microsoft.com/office/drawing/2014/main" id="{709EAA90-27B0-BC3E-8EC9-D7E72055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66" b="35533"/>
            <a:stretch/>
          </p:blipFill>
          <p:spPr>
            <a:xfrm>
              <a:off x="0" y="569034"/>
              <a:ext cx="2987944" cy="8844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51160D-D166-49BC-C83B-4F1A2FC8D23B}"/>
                </a:ext>
              </a:extLst>
            </p:cNvPr>
            <p:cNvSpPr txBox="1"/>
            <p:nvPr/>
          </p:nvSpPr>
          <p:spPr>
            <a:xfrm>
              <a:off x="3035448" y="753023"/>
              <a:ext cx="5338203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600" dirty="0">
                  <a:latin typeface="Arial Nova" panose="020B0504020202020204" pitchFamily="34" charset="0"/>
                </a:rPr>
                <a:t>Professional Services</a:t>
              </a:r>
              <a:endParaRPr lang="en-US" sz="3600" dirty="0">
                <a:latin typeface="Arial Nova" panose="020B05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16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5F46F0-57AF-49FD-FE2E-7D8BC1308643}"/>
              </a:ext>
            </a:extLst>
          </p:cNvPr>
          <p:cNvSpPr txBox="1"/>
          <p:nvPr/>
        </p:nvSpPr>
        <p:spPr>
          <a:xfrm>
            <a:off x="4305300" y="4305300"/>
            <a:ext cx="967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 Nova" panose="020B0504020202020204" pitchFamily="34" charset="0"/>
              </a:rPr>
              <a:t>APPENDIX</a:t>
            </a:r>
            <a:endParaRPr lang="en-IN" sz="2400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77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CE44-AD62-C4AF-C630-A7DC20F63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">
            <a:extLst>
              <a:ext uri="{FF2B5EF4-FFF2-40B4-BE49-F238E27FC236}">
                <a16:creationId xmlns:a16="http://schemas.microsoft.com/office/drawing/2014/main" id="{ADD74A31-675E-606D-7FAE-5D40C7BD41D3}"/>
              </a:ext>
            </a:extLst>
          </p:cNvPr>
          <p:cNvSpPr txBox="1">
            <a:spLocks/>
          </p:cNvSpPr>
          <p:nvPr/>
        </p:nvSpPr>
        <p:spPr>
          <a:xfrm>
            <a:off x="141373" y="1908817"/>
            <a:ext cx="5192627" cy="619548"/>
          </a:xfrm>
          <a:prstGeom prst="rect">
            <a:avLst/>
          </a:prstGeom>
        </p:spPr>
        <p:txBody>
          <a:bodyPr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0" baseline="0">
                <a:ln w="12700">
                  <a:noFill/>
                </a:ln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2500" b="0" dirty="0">
                <a:solidFill>
                  <a:srgbClr val="C00000"/>
                </a:solidFill>
                <a:latin typeface="Arial Nova" panose="020B0504020202020204" pitchFamily="34" charset="0"/>
              </a:rPr>
              <a:t>Dynamics 365 </a:t>
            </a:r>
            <a:r>
              <a:rPr lang="en-US" sz="2500" b="0" dirty="0">
                <a:solidFill>
                  <a:schemeClr val="tx1">
                    <a:lumMod val="90000"/>
                    <a:lumOff val="10000"/>
                  </a:schemeClr>
                </a:solidFill>
                <a:latin typeface="Arial Nova" panose="020B0504020202020204" pitchFamily="34" charset="0"/>
              </a:rPr>
              <a:t>– Business Central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D10BD8-46B9-D38B-4A16-F9190F7913A9}"/>
              </a:ext>
            </a:extLst>
          </p:cNvPr>
          <p:cNvGrpSpPr/>
          <p:nvPr/>
        </p:nvGrpSpPr>
        <p:grpSpPr>
          <a:xfrm>
            <a:off x="11875250" y="907616"/>
            <a:ext cx="6710593" cy="508440"/>
            <a:chOff x="240216" y="1464280"/>
            <a:chExt cx="6710593" cy="508440"/>
          </a:xfrm>
        </p:grpSpPr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D2145BC9-50ED-F55E-80B0-F2A6046DB12D}"/>
                </a:ext>
              </a:extLst>
            </p:cNvPr>
            <p:cNvSpPr txBox="1"/>
            <p:nvPr/>
          </p:nvSpPr>
          <p:spPr>
            <a:xfrm>
              <a:off x="2430226" y="1464280"/>
              <a:ext cx="4520583" cy="399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5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" panose="020B0504020202020204" pitchFamily="34" charset="0"/>
                  <a:ea typeface="Helvetica Neue Thin" panose="020B0403020202020204" pitchFamily="34" charset="0"/>
                  <a:cs typeface="Helvetica Neue Medium" panose="02000503000000020004" pitchFamily="2" charset="0"/>
                  <a:sym typeface="Helvetica World"/>
                </a:rPr>
                <a:t>Innovate. Integrate. Elevate</a:t>
              </a:r>
              <a:r>
                <a:rPr 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" panose="020B0504020202020204" pitchFamily="34" charset="0"/>
                  <a:ea typeface="Helvetica Neue Thin" panose="020B0403020202020204" pitchFamily="34" charset="0"/>
                  <a:cs typeface="Helvetica Neue Medium" panose="02000503000000020004" pitchFamily="2" charset="0"/>
                  <a:sym typeface="Helvetica World"/>
                </a:rPr>
                <a:t>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7B6A89-1EF2-B658-5D8E-65BA0FF6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216" y="1475429"/>
              <a:ext cx="2065671" cy="497291"/>
            </a:xfrm>
            <a:prstGeom prst="rect">
              <a:avLst/>
            </a:prstGeom>
          </p:spPr>
        </p:pic>
      </p:grpSp>
      <p:sp>
        <p:nvSpPr>
          <p:cNvPr id="184" name="Google Shape;184;p4"/>
          <p:cNvSpPr/>
          <p:nvPr/>
        </p:nvSpPr>
        <p:spPr>
          <a:xfrm>
            <a:off x="11369058" y="7623970"/>
            <a:ext cx="6093218" cy="1000915"/>
          </a:xfrm>
          <a:prstGeom prst="roundRect">
            <a:avLst>
              <a:gd name="adj" fmla="val 2614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 Nova" panose="020B0504020202020204" pitchFamily="3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85" name="Google Shape;185;p4"/>
          <p:cNvCxnSpPr/>
          <p:nvPr/>
        </p:nvCxnSpPr>
        <p:spPr>
          <a:xfrm>
            <a:off x="4660788" y="2463810"/>
            <a:ext cx="0" cy="6589725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4"/>
          <p:cNvCxnSpPr/>
          <p:nvPr/>
        </p:nvCxnSpPr>
        <p:spPr>
          <a:xfrm>
            <a:off x="8505988" y="2434317"/>
            <a:ext cx="0" cy="6619218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4"/>
          <p:cNvSpPr txBox="1"/>
          <p:nvPr/>
        </p:nvSpPr>
        <p:spPr>
          <a:xfrm>
            <a:off x="1052162" y="2554549"/>
            <a:ext cx="2949156" cy="2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595959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Business</a:t>
            </a:r>
            <a:r>
              <a:rPr lang="en-US" sz="1400" b="1" dirty="0">
                <a:solidFill>
                  <a:srgbClr val="595959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 Central Base</a:t>
            </a:r>
            <a:endParaRPr sz="1400" b="1" dirty="0">
              <a:solidFill>
                <a:srgbClr val="595959"/>
              </a:solidFill>
              <a:latin typeface="Arial Nova" panose="020B0504020202020204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825724" y="3087535"/>
            <a:ext cx="3914905" cy="707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Basic Accounting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Single Company Setup / General Ledger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Bank Reconciliation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General, Recurring &amp; Reversing Journal Entries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General Ledger Budgets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Standard Tax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Multi-Currency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Standard BS and IS Reporting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Dimension (financial tags) Reporting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Approvals</a:t>
            </a:r>
            <a:endParaRPr sz="1400" dirty="0">
              <a:latin typeface="Arial Nova" panose="020B05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sym typeface="Helvetica Neue Light"/>
              </a:rPr>
              <a:t>Purchasing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  <a:ea typeface="Helvetica Neue Light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Vendor Management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Purchase Quotes / Orders / Credits / Ledger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Vendor Payment Management (ACH or Check)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Purchase Prices / Discounts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Deferrals / Prepayments</a:t>
            </a:r>
            <a:endParaRPr sz="1400" dirty="0">
              <a:latin typeface="Arial Nova" panose="020B0504020202020204" pitchFamily="34" charset="0"/>
            </a:endParaRPr>
          </a:p>
          <a:p>
            <a:pPr marL="0" lvl="0" indent="0">
              <a:lnSpc>
                <a:spcPct val="120000"/>
              </a:lnSpc>
              <a:buFont typeface="Arial"/>
              <a:buNone/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sym typeface="Helvetica Neue Light"/>
              </a:rPr>
              <a:t>Sales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  <a:ea typeface="Helvetica Neue Light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Customer Management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Sales Quotes / Orders / Credits / Ledger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Cash Receipts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Sales Prices / Discounts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Deferrals / Prepayments</a:t>
            </a:r>
            <a:endParaRPr sz="1400" dirty="0">
              <a:latin typeface="Arial Nova" panose="020B0504020202020204" pitchFamily="34" charset="0"/>
            </a:endParaRPr>
          </a:p>
          <a:p>
            <a:pPr marL="628615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Customer Statements</a:t>
            </a:r>
            <a:endParaRPr sz="1400" dirty="0">
              <a:latin typeface="Arial Nova" panose="020B0504020202020204" pitchFamily="34" charset="0"/>
            </a:endParaRPr>
          </a:p>
          <a:p>
            <a:pPr marL="457200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 Nova" panose="020B0504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4854929" y="2554549"/>
            <a:ext cx="2756505" cy="2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595959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Accounting Add-ons</a:t>
            </a:r>
            <a:endParaRPr sz="1600" b="1" dirty="0">
              <a:solidFill>
                <a:srgbClr val="595959"/>
              </a:solidFill>
              <a:latin typeface="Arial Nova" panose="020B0504020202020204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8505988" y="2551101"/>
            <a:ext cx="3288685" cy="2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595959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Inventory Add-ons</a:t>
            </a:r>
            <a:endParaRPr sz="1600" b="1" dirty="0">
              <a:solidFill>
                <a:srgbClr val="595959"/>
              </a:solidFill>
              <a:latin typeface="Arial Nova" panose="020B0504020202020204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12690209" y="2547220"/>
            <a:ext cx="4596559" cy="2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474747"/>
                </a:solidFill>
                <a:latin typeface="Arial Nova" panose="020B0504020202020204" pitchFamily="34" charset="0"/>
                <a:ea typeface="Helvetica Neue"/>
                <a:cs typeface="Helvetica Neue"/>
                <a:sym typeface="Helvetica Neue"/>
              </a:rPr>
              <a:t>Advanced Inventory Management </a:t>
            </a:r>
            <a:endParaRPr sz="1600" b="1" dirty="0">
              <a:solidFill>
                <a:srgbClr val="474747"/>
              </a:solidFill>
              <a:latin typeface="Arial Nova" panose="020B0504020202020204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2" name="Google Shape;192;p4"/>
          <p:cNvCxnSpPr/>
          <p:nvPr/>
        </p:nvCxnSpPr>
        <p:spPr>
          <a:xfrm>
            <a:off x="12174869" y="2434317"/>
            <a:ext cx="0" cy="4900188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4" name="Google Shape;194;p4"/>
          <p:cNvSpPr txBox="1"/>
          <p:nvPr/>
        </p:nvSpPr>
        <p:spPr>
          <a:xfrm>
            <a:off x="5085900" y="5165001"/>
            <a:ext cx="3319462" cy="19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lnSpc>
                <a:spcPct val="120000"/>
              </a:lnSpc>
              <a:buFont typeface="Arial"/>
              <a:buNone/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sym typeface="Helvetica Neue Light"/>
              </a:rPr>
              <a:t>Basic Accounting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  <a:ea typeface="Helvetica Neue Light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Finance and Inventory Integration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On-Hand Inventory Visibility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Item Specific Pricing &amp; Discounts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Item Categories &amp; Attributes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Costing Methods (FIFO, Average, Specific)</a:t>
            </a:r>
            <a:endParaRPr sz="1400" dirty="0">
              <a:latin typeface="Arial Nova" panose="020B0504020202020204" pitchFamily="34" charset="0"/>
            </a:endParaRPr>
          </a:p>
        </p:txBody>
      </p:sp>
      <p:sp>
        <p:nvSpPr>
          <p:cNvPr id="195" name="Google Shape;195;p4"/>
          <p:cNvSpPr txBox="1"/>
          <p:nvPr/>
        </p:nvSpPr>
        <p:spPr>
          <a:xfrm>
            <a:off x="5116242" y="3178488"/>
            <a:ext cx="3553170" cy="19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sym typeface="Helvetica Neue Light"/>
              </a:rPr>
              <a:t>Project Accounting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  <a:ea typeface="Helvetica Neue Light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Project Costing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Job/Task Budgets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Job Invoicing &amp; Batch Billing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Cost allocation from Purchase Document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Timesheets</a:t>
            </a:r>
            <a:endParaRPr sz="1400" dirty="0">
              <a:latin typeface="Arial Nova" panose="020B0504020202020204" pitchFamily="34" charset="0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5121313" y="7297907"/>
            <a:ext cx="3319457" cy="216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sym typeface="Helvetica Neue Light"/>
              </a:rPr>
              <a:t>Multi-Company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  <a:ea typeface="Helvetica Neue Light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Multiple Company Setup (up to 5 companies)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Intercompany sending/receiving journals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Intercompany Sales &amp; Purchase Documents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Consolidation</a:t>
            </a:r>
            <a:endParaRPr sz="1400" dirty="0">
              <a:latin typeface="Arial Nova" panose="020B0504020202020204" pitchFamily="34" charset="0"/>
            </a:endParaRPr>
          </a:p>
        </p:txBody>
      </p:sp>
      <p:sp>
        <p:nvSpPr>
          <p:cNvPr id="197" name="Google Shape;197;p4"/>
          <p:cNvSpPr txBox="1"/>
          <p:nvPr/>
        </p:nvSpPr>
        <p:spPr>
          <a:xfrm>
            <a:off x="8981053" y="5076045"/>
            <a:ext cx="4652934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Advanced Project Accounting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WIP Calculations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WIP Dashboard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Cost/Revenue Recognition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Integrated with G/L</a:t>
            </a:r>
            <a:endParaRPr sz="1400" dirty="0">
              <a:latin typeface="Arial Nova" panose="020B0504020202020204" pitchFamily="34" charset="0"/>
            </a:endParaRPr>
          </a:p>
        </p:txBody>
      </p:sp>
      <p:sp>
        <p:nvSpPr>
          <p:cNvPr id="198" name="Google Shape;198;p4"/>
          <p:cNvSpPr txBox="1"/>
          <p:nvPr/>
        </p:nvSpPr>
        <p:spPr>
          <a:xfrm>
            <a:off x="8981053" y="3244316"/>
            <a:ext cx="4633903" cy="19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lnSpc>
                <a:spcPct val="120000"/>
              </a:lnSpc>
              <a:buFont typeface="Arial"/>
              <a:buNone/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sym typeface="Helvetica Neue Light"/>
              </a:rPr>
              <a:t>Advanced Inventory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  <a:ea typeface="Helvetica Neue Light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Multiple UOMs / Locations / Bins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Drop Shipments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Serial and Lot Number Tracking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Variants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Inventory Reservations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Transfer Orders</a:t>
            </a:r>
            <a:endParaRPr sz="1400" dirty="0">
              <a:latin typeface="Arial Nova" panose="020B0504020202020204" pitchFamily="34" charset="0"/>
            </a:endParaRPr>
          </a:p>
        </p:txBody>
      </p:sp>
      <p:sp>
        <p:nvSpPr>
          <p:cNvPr id="199" name="Google Shape;199;p4"/>
          <p:cNvSpPr txBox="1"/>
          <p:nvPr/>
        </p:nvSpPr>
        <p:spPr>
          <a:xfrm>
            <a:off x="12487699" y="3190183"/>
            <a:ext cx="2863166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Assembly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Assembly BOMs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Assemble to Order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Assemble to Stock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Auto Assemble on Shipment</a:t>
            </a:r>
            <a:endParaRPr sz="1400" dirty="0">
              <a:latin typeface="Arial Nova" panose="020B0504020202020204" pitchFamily="34" charset="0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15134851" y="3178488"/>
            <a:ext cx="3153149" cy="164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lnSpc>
                <a:spcPct val="120000"/>
              </a:lnSpc>
              <a:buFont typeface="Arial"/>
              <a:buNone/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sym typeface="Helvetica Neue Light"/>
              </a:rPr>
              <a:t>Warehousing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  <a:ea typeface="Helvetica Neue Light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Inventory Picks and Put-aways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Multiple Order Processing (Shipments/Receipt)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Compatible with 3</a:t>
            </a:r>
            <a:r>
              <a:rPr lang="en-US" sz="1400" baseline="300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rd</a:t>
            </a: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 party WMS Solutions</a:t>
            </a:r>
            <a:endParaRPr sz="1400" dirty="0">
              <a:latin typeface="Arial Nova" panose="020B0504020202020204" pitchFamily="34" charset="0"/>
            </a:endParaRPr>
          </a:p>
        </p:txBody>
      </p:sp>
      <p:sp>
        <p:nvSpPr>
          <p:cNvPr id="201" name="Google Shape;201;p4"/>
          <p:cNvSpPr txBox="1"/>
          <p:nvPr/>
        </p:nvSpPr>
        <p:spPr>
          <a:xfrm>
            <a:off x="12446710" y="5067991"/>
            <a:ext cx="2784287" cy="164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sym typeface="Helvetica Neue Light"/>
              </a:rPr>
              <a:t>Planning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  <a:ea typeface="Helvetica Neue Light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Item SKUs by Location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Planning Parameters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Supply suggestions based on demand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Bulk create supply orders</a:t>
            </a:r>
            <a:endParaRPr sz="1400" dirty="0">
              <a:latin typeface="Arial Nova" panose="020B0504020202020204" pitchFamily="34" charset="0"/>
            </a:endParaRPr>
          </a:p>
        </p:txBody>
      </p:sp>
      <p:sp>
        <p:nvSpPr>
          <p:cNvPr id="202" name="Google Shape;202;p4"/>
          <p:cNvSpPr txBox="1"/>
          <p:nvPr/>
        </p:nvSpPr>
        <p:spPr>
          <a:xfrm>
            <a:off x="15287130" y="5111439"/>
            <a:ext cx="2915839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C00000"/>
                </a:solidFill>
                <a:latin typeface="Arial Nova" panose="020B0504020202020204" pitchFamily="34" charset="0"/>
                <a:ea typeface="Helvetica Neue Light"/>
                <a:sym typeface="Helvetica Neue Light"/>
              </a:rPr>
              <a:t>Fixed Assets</a:t>
            </a:r>
            <a:endParaRPr sz="1400" b="1" dirty="0">
              <a:solidFill>
                <a:srgbClr val="C00000"/>
              </a:solidFill>
              <a:latin typeface="Arial Nova" panose="020B0504020202020204" pitchFamily="34" charset="0"/>
              <a:ea typeface="Helvetica Neue Light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FA Management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Calculated Depreciation </a:t>
            </a:r>
            <a:endParaRPr sz="1400" dirty="0">
              <a:latin typeface="Arial Nova" panose="020B0504020202020204" pitchFamily="34" charset="0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Char char="o"/>
            </a:pPr>
            <a:r>
              <a:rPr lang="en-US" sz="1400" dirty="0">
                <a:solidFill>
                  <a:srgbClr val="000000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Linked to G/L, S/L, P/L</a:t>
            </a:r>
            <a:endParaRPr sz="1400" dirty="0">
              <a:latin typeface="Arial Nova" panose="020B0504020202020204" pitchFamily="34" charset="0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11578023" y="7711843"/>
            <a:ext cx="586461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ALL PACKS INCLUDE THE FOLLOWING FEATURES</a:t>
            </a:r>
            <a:endParaRPr sz="1400" dirty="0">
              <a:latin typeface="Arial Nova" panose="020B05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Arial Nova" panose="020B0504020202020204" pitchFamily="34" charset="0"/>
                <a:ea typeface="Helvetica Neue Light"/>
                <a:cs typeface="Helvetica Neue Light"/>
                <a:sym typeface="Helvetica Neue Light"/>
              </a:rPr>
              <a:t>Tenant set-up | Pack configuration | Master Data Imports | Remote training | Opening Balance Imports</a:t>
            </a:r>
            <a:endParaRPr sz="1400" u="none" strike="noStrike" cap="none" dirty="0">
              <a:solidFill>
                <a:schemeClr val="lt1"/>
              </a:solidFill>
              <a:latin typeface="Arial Nova" panose="020B0504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8153C4-9587-8CF2-FC34-301A9B13C12F}"/>
              </a:ext>
            </a:extLst>
          </p:cNvPr>
          <p:cNvGrpSpPr/>
          <p:nvPr/>
        </p:nvGrpSpPr>
        <p:grpSpPr>
          <a:xfrm>
            <a:off x="0" y="569034"/>
            <a:ext cx="8373651" cy="884461"/>
            <a:chOff x="0" y="569034"/>
            <a:chExt cx="8373651" cy="884461"/>
          </a:xfrm>
        </p:grpSpPr>
        <p:pic>
          <p:nvPicPr>
            <p:cNvPr id="2" name="Picture 1" descr="A logo of a company&#10;&#10;Description automatically generated">
              <a:extLst>
                <a:ext uri="{FF2B5EF4-FFF2-40B4-BE49-F238E27FC236}">
                  <a16:creationId xmlns:a16="http://schemas.microsoft.com/office/drawing/2014/main" id="{3962BD54-7283-DF43-FAE2-13F0B3B23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66" b="35533"/>
            <a:stretch/>
          </p:blipFill>
          <p:spPr>
            <a:xfrm>
              <a:off x="0" y="569034"/>
              <a:ext cx="2987944" cy="8844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777562-7584-EB8E-845A-7E201C5BDFF5}"/>
                </a:ext>
              </a:extLst>
            </p:cNvPr>
            <p:cNvSpPr txBox="1"/>
            <p:nvPr/>
          </p:nvSpPr>
          <p:spPr>
            <a:xfrm>
              <a:off x="3035448" y="753023"/>
              <a:ext cx="5338203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600" dirty="0">
                  <a:latin typeface="Arial Nova" panose="020B0504020202020204" pitchFamily="34" charset="0"/>
                </a:rPr>
                <a:t>Professional Services</a:t>
              </a:r>
              <a:endParaRPr lang="en-US" sz="3600" dirty="0">
                <a:latin typeface="Arial Nova" panose="020B05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192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4510</TotalTime>
  <Words>2248</Words>
  <Application>Microsoft Office PowerPoint</Application>
  <PresentationFormat>Custom</PresentationFormat>
  <Paragraphs>306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Arial Nova</vt:lpstr>
      <vt:lpstr>Calibri</vt:lpstr>
      <vt:lpstr>Helvetica Light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Bold Brand Guidelines Presentation</dc:title>
  <dc:creator>Rishi Behal</dc:creator>
  <cp:lastModifiedBy>Rishi Behal</cp:lastModifiedBy>
  <cp:revision>48</cp:revision>
  <dcterms:created xsi:type="dcterms:W3CDTF">2006-08-16T00:00:00Z</dcterms:created>
  <dcterms:modified xsi:type="dcterms:W3CDTF">2025-01-07T04:54:37Z</dcterms:modified>
  <dc:identifier>DAGWL5npXRs</dc:identifier>
</cp:coreProperties>
</file>